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78" r:id="rId3"/>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70" r:id="rId17"/>
    <p:sldId id="269" r:id="rId18"/>
    <p:sldId id="271" r:id="rId19"/>
    <p:sldId id="272" r:id="rId20"/>
    <p:sldId id="273" r:id="rId21"/>
    <p:sldId id="274" r:id="rId22"/>
    <p:sldId id="275" r:id="rId23"/>
    <p:sldId id="276" r:id="rId24"/>
    <p:sldId id="277"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5" d="100"/>
          <a:sy n="75" d="100"/>
        </p:scale>
        <p:origin x="29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FC423A6-B2FF-45D8-B8F3-E47DAB5D1CA8}" type="datetimeFigureOut">
              <a:rPr lang="en-US" smtClean="0"/>
              <a:t>11/25/2018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90E054-D1A8-4F4B-9DFC-814D2901CB0E}" type="slidenum">
              <a:rPr lang="en-US" smtClean="0"/>
              <a:t>‹#›</a:t>
            </a:fld>
            <a:endParaRPr lang="en-US"/>
          </a:p>
        </p:txBody>
      </p:sp>
    </p:spTree>
    <p:extLst>
      <p:ext uri="{BB962C8B-B14F-4D97-AF65-F5344CB8AC3E}">
        <p14:creationId xmlns:p14="http://schemas.microsoft.com/office/powerpoint/2010/main" val="3807513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C423A6-B2FF-45D8-B8F3-E47DAB5D1CA8}" type="datetimeFigureOut">
              <a:rPr lang="en-US" smtClean="0"/>
              <a:t>11/25/2018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90E054-D1A8-4F4B-9DFC-814D2901CB0E}" type="slidenum">
              <a:rPr lang="en-US" smtClean="0"/>
              <a:t>‹#›</a:t>
            </a:fld>
            <a:endParaRPr lang="en-US"/>
          </a:p>
        </p:txBody>
      </p:sp>
    </p:spTree>
    <p:extLst>
      <p:ext uri="{BB962C8B-B14F-4D97-AF65-F5344CB8AC3E}">
        <p14:creationId xmlns:p14="http://schemas.microsoft.com/office/powerpoint/2010/main" val="1973758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C423A6-B2FF-45D8-B8F3-E47DAB5D1CA8}" type="datetimeFigureOut">
              <a:rPr lang="en-US" smtClean="0"/>
              <a:t>11/25/2018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90E054-D1A8-4F4B-9DFC-814D2901CB0E}" type="slidenum">
              <a:rPr lang="en-US" smtClean="0"/>
              <a:t>‹#›</a:t>
            </a:fld>
            <a:endParaRPr lang="en-US"/>
          </a:p>
        </p:txBody>
      </p:sp>
    </p:spTree>
    <p:extLst>
      <p:ext uri="{BB962C8B-B14F-4D97-AF65-F5344CB8AC3E}">
        <p14:creationId xmlns:p14="http://schemas.microsoft.com/office/powerpoint/2010/main" val="259132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11/25/2018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959857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11/25/2018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72254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11/25/2018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628162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11/25/2018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289607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black">
                    <a:tint val="75000"/>
                  </a:prstClr>
                </a:solidFill>
              </a:rPr>
              <a:pPr/>
              <a:t>11/25/2018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797726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black">
                    <a:tint val="75000"/>
                  </a:prstClr>
                </a:solidFill>
              </a:rPr>
              <a:pPr/>
              <a:t>11/25/2018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036045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rPr>
              <a:pPr/>
              <a:t>11/25/2018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74753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11/25/2018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69154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C423A6-B2FF-45D8-B8F3-E47DAB5D1CA8}" type="datetimeFigureOut">
              <a:rPr lang="en-US" smtClean="0"/>
              <a:t>11/25/2018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90E054-D1A8-4F4B-9DFC-814D2901CB0E}" type="slidenum">
              <a:rPr lang="en-US" smtClean="0"/>
              <a:t>‹#›</a:t>
            </a:fld>
            <a:endParaRPr lang="en-US"/>
          </a:p>
        </p:txBody>
      </p:sp>
    </p:spTree>
    <p:extLst>
      <p:ext uri="{BB962C8B-B14F-4D97-AF65-F5344CB8AC3E}">
        <p14:creationId xmlns:p14="http://schemas.microsoft.com/office/powerpoint/2010/main" val="41728507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11/25/2018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144395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11/25/2018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369756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11/25/2018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26708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C423A6-B2FF-45D8-B8F3-E47DAB5D1CA8}" type="datetimeFigureOut">
              <a:rPr lang="en-US" smtClean="0"/>
              <a:t>11/25/2018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90E054-D1A8-4F4B-9DFC-814D2901CB0E}" type="slidenum">
              <a:rPr lang="en-US" smtClean="0"/>
              <a:t>‹#›</a:t>
            </a:fld>
            <a:endParaRPr lang="en-US"/>
          </a:p>
        </p:txBody>
      </p:sp>
    </p:spTree>
    <p:extLst>
      <p:ext uri="{BB962C8B-B14F-4D97-AF65-F5344CB8AC3E}">
        <p14:creationId xmlns:p14="http://schemas.microsoft.com/office/powerpoint/2010/main" val="1113233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FC423A6-B2FF-45D8-B8F3-E47DAB5D1CA8}" type="datetimeFigureOut">
              <a:rPr lang="en-US" smtClean="0"/>
              <a:t>11/25/2018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90E054-D1A8-4F4B-9DFC-814D2901CB0E}" type="slidenum">
              <a:rPr lang="en-US" smtClean="0"/>
              <a:t>‹#›</a:t>
            </a:fld>
            <a:endParaRPr lang="en-US"/>
          </a:p>
        </p:txBody>
      </p:sp>
    </p:spTree>
    <p:extLst>
      <p:ext uri="{BB962C8B-B14F-4D97-AF65-F5344CB8AC3E}">
        <p14:creationId xmlns:p14="http://schemas.microsoft.com/office/powerpoint/2010/main" val="1876391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FC423A6-B2FF-45D8-B8F3-E47DAB5D1CA8}" type="datetimeFigureOut">
              <a:rPr lang="en-US" smtClean="0"/>
              <a:t>11/25/2018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90E054-D1A8-4F4B-9DFC-814D2901CB0E}" type="slidenum">
              <a:rPr lang="en-US" smtClean="0"/>
              <a:t>‹#›</a:t>
            </a:fld>
            <a:endParaRPr lang="en-US"/>
          </a:p>
        </p:txBody>
      </p:sp>
    </p:spTree>
    <p:extLst>
      <p:ext uri="{BB962C8B-B14F-4D97-AF65-F5344CB8AC3E}">
        <p14:creationId xmlns:p14="http://schemas.microsoft.com/office/powerpoint/2010/main" val="2515817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FC423A6-B2FF-45D8-B8F3-E47DAB5D1CA8}" type="datetimeFigureOut">
              <a:rPr lang="en-US" smtClean="0"/>
              <a:t>11/25/2018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90E054-D1A8-4F4B-9DFC-814D2901CB0E}" type="slidenum">
              <a:rPr lang="en-US" smtClean="0"/>
              <a:t>‹#›</a:t>
            </a:fld>
            <a:endParaRPr lang="en-US"/>
          </a:p>
        </p:txBody>
      </p:sp>
    </p:spTree>
    <p:extLst>
      <p:ext uri="{BB962C8B-B14F-4D97-AF65-F5344CB8AC3E}">
        <p14:creationId xmlns:p14="http://schemas.microsoft.com/office/powerpoint/2010/main" val="240796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C423A6-B2FF-45D8-B8F3-E47DAB5D1CA8}" type="datetimeFigureOut">
              <a:rPr lang="en-US" smtClean="0"/>
              <a:t>11/25/2018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90E054-D1A8-4F4B-9DFC-814D2901CB0E}" type="slidenum">
              <a:rPr lang="en-US" smtClean="0"/>
              <a:t>‹#›</a:t>
            </a:fld>
            <a:endParaRPr lang="en-US"/>
          </a:p>
        </p:txBody>
      </p:sp>
    </p:spTree>
    <p:extLst>
      <p:ext uri="{BB962C8B-B14F-4D97-AF65-F5344CB8AC3E}">
        <p14:creationId xmlns:p14="http://schemas.microsoft.com/office/powerpoint/2010/main" val="681329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C423A6-B2FF-45D8-B8F3-E47DAB5D1CA8}" type="datetimeFigureOut">
              <a:rPr lang="en-US" smtClean="0"/>
              <a:t>11/25/2018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90E054-D1A8-4F4B-9DFC-814D2901CB0E}" type="slidenum">
              <a:rPr lang="en-US" smtClean="0"/>
              <a:t>‹#›</a:t>
            </a:fld>
            <a:endParaRPr lang="en-US"/>
          </a:p>
        </p:txBody>
      </p:sp>
    </p:spTree>
    <p:extLst>
      <p:ext uri="{BB962C8B-B14F-4D97-AF65-F5344CB8AC3E}">
        <p14:creationId xmlns:p14="http://schemas.microsoft.com/office/powerpoint/2010/main" val="1918960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C423A6-B2FF-45D8-B8F3-E47DAB5D1CA8}" type="datetimeFigureOut">
              <a:rPr lang="en-US" smtClean="0"/>
              <a:t>11/25/2018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90E054-D1A8-4F4B-9DFC-814D2901CB0E}" type="slidenum">
              <a:rPr lang="en-US" smtClean="0"/>
              <a:t>‹#›</a:t>
            </a:fld>
            <a:endParaRPr lang="en-US"/>
          </a:p>
        </p:txBody>
      </p:sp>
    </p:spTree>
    <p:extLst>
      <p:ext uri="{BB962C8B-B14F-4D97-AF65-F5344CB8AC3E}">
        <p14:creationId xmlns:p14="http://schemas.microsoft.com/office/powerpoint/2010/main" val="4168000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C423A6-B2FF-45D8-B8F3-E47DAB5D1CA8}" type="datetimeFigureOut">
              <a:rPr lang="en-US" smtClean="0"/>
              <a:t>11/25/2018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90E054-D1A8-4F4B-9DFC-814D2901CB0E}" type="slidenum">
              <a:rPr lang="en-US" smtClean="0"/>
              <a:t>‹#›</a:t>
            </a:fld>
            <a:endParaRPr lang="en-US"/>
          </a:p>
        </p:txBody>
      </p:sp>
    </p:spTree>
    <p:extLst>
      <p:ext uri="{BB962C8B-B14F-4D97-AF65-F5344CB8AC3E}">
        <p14:creationId xmlns:p14="http://schemas.microsoft.com/office/powerpoint/2010/main" val="21391548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solidFill>
                  <a:prstClr val="black">
                    <a:tint val="75000"/>
                  </a:prstClr>
                </a:solidFill>
              </a:rPr>
              <a:pPr/>
              <a:t>11/25/2018</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524077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s://www.google.iq/url?sa=i&amp;rct=j&amp;q=&amp;esrc=s&amp;source=images&amp;cd=&amp;cad=rja&amp;uact=8&amp;ved=0ahUKEwjM2vKuzenXAhXFtBQKHd4LDXEQjRwIBw&amp;url=https://www.shutterstock.com/image-vector/illustration-human-brain-139691548&amp;psig=AOvVaw1eSlG1wMe4XFnaq-KQcxcx&amp;ust=1512244870144239"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google.iq/url?sa=i&amp;rct=j&amp;q=&amp;esrc=s&amp;source=images&amp;cd=&amp;cad=rja&amp;uact=8&amp;ved=0ahUKEwiB76eF0OnXAhUFPRQKHVH5BWEQjRwIBw&amp;url=http://slideplayer.com/slide/4281775/&amp;psig=AOvVaw1RYMMRvPPpUjEy10rdTzFd&amp;ust=1512245505806299"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www.google.iq/url?sa=i&amp;rct=j&amp;q=&amp;esrc=s&amp;source=images&amp;cd=&amp;cad=rja&amp;uact=8&amp;ved=0ahUKEwjLl5TjyuTXAhWHXhQKHTnnCVUQjRwIBw&amp;url=http://nervoussystem.organsofthebody.com/&amp;psig=AOvVaw32_AOzQLq0KquiRbL_MqUo&amp;ust=1512072358124450"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innerbody.com/image_nerv02/nerv46-new.html" TargetMode="External"/><Relationship Id="rId2" Type="http://schemas.openxmlformats.org/officeDocument/2006/relationships/hyperlink" Target="http://www.innerbody.com/image_nervov/nerv20.htm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innerbody.com/image_skel04/nerv146.html" TargetMode="External"/><Relationship Id="rId2" Type="http://schemas.openxmlformats.org/officeDocument/2006/relationships/hyperlink" Target="http://www.innerbody.com/anatomy/nervous/dura-mater" TargetMode="External"/><Relationship Id="rId1" Type="http://schemas.openxmlformats.org/officeDocument/2006/relationships/slideLayout" Target="../slideLayouts/slideLayout2.xml"/><Relationship Id="rId4" Type="http://schemas.openxmlformats.org/officeDocument/2006/relationships/hyperlink" Target="http://www.innerbody.com/anatomy/nervous/pia-mater" TargetMode="External"/></Relationships>
</file>

<file path=ppt/slides/_rels/slide23.xml.rels><?xml version="1.0" encoding="UTF-8" standalone="yes"?>
<Relationships xmlns="http://schemas.openxmlformats.org/package/2006/relationships"><Relationship Id="rId2" Type="http://schemas.openxmlformats.org/officeDocument/2006/relationships/hyperlink" Target="http://www.innerbody.com/image_nerv02/nerv59-new.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google.iq/url?sa=i&amp;rct=j&amp;q=&amp;esrc=s&amp;source=images&amp;cd=&amp;cad=rja&amp;uact=8&amp;ved=0ahUKEwjwzKm8vOTXAhWKnRoKHbvPDsoQjRwIBw&amp;url=https://commons.wikimedia.org/wiki/File:1206_The_Neuron.jpg&amp;psig=AOvVaw0Mg6KONJTk9zXENvj-_LwB&amp;ust=1512068142783718"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www.google.iq/url?sa=i&amp;rct=j&amp;q=&amp;esrc=s&amp;source=images&amp;cd=&amp;cad=rja&amp;uact=8&amp;ved=0ahUKEwjngpbkv-TYAhVBoRQKHWKgA_cQjRwIBw&amp;url=https://hubpages.com/education/Neuroscience-Basics-Nervous-System-and-the-Brain&amp;psig=AOvVaw1bEZcqop5EHImjXnpssAdp&amp;ust=1516467184065586"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innerbody.com/image/skel03.html" TargetMode="External"/><Relationship Id="rId2" Type="http://schemas.openxmlformats.org/officeDocument/2006/relationships/hyperlink" Target="http://www.innerbody.com/image/nerv02.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normAutofit fontScale="90000"/>
          </a:bodyPr>
          <a:lstStyle/>
          <a:p>
            <a:pPr lvl="0" indent="-228600">
              <a:lnSpc>
                <a:spcPct val="107000"/>
              </a:lnSpc>
              <a:spcBef>
                <a:spcPts val="0"/>
              </a:spcBef>
              <a:spcAft>
                <a:spcPts val="800"/>
              </a:spcAft>
              <a:buFont typeface="Arial" panose="020B0604020202020204" pitchFamily="34" charset="0"/>
              <a:buChar char="•"/>
            </a:pPr>
            <a:r>
              <a:rPr lang="en-US" sz="4800" dirty="0">
                <a:solidFill>
                  <a:srgbClr val="376085"/>
                </a:solidFill>
                <a:latin typeface="proximanova-bold"/>
                <a:ea typeface="Times New Roman" panose="02020603050405020304" pitchFamily="18" charset="0"/>
                <a:cs typeface="Helvetica" panose="020B0604020202020204" pitchFamily="34" charset="0"/>
              </a:rPr>
              <a:t>Nervous System Anatomy</a:t>
            </a:r>
            <a:r>
              <a:rPr lang="en-US" sz="2000" dirty="0">
                <a:solidFill>
                  <a:prstClr val="black"/>
                </a:solidFill>
                <a:latin typeface="Calibri" panose="020F0502020204030204" pitchFamily="34" charset="0"/>
                <a:ea typeface="Calibri" panose="020F0502020204030204" pitchFamily="34" charset="0"/>
                <a:cs typeface="Arial" panose="020B0604020202020204" pitchFamily="34" charset="0"/>
              </a:rPr>
              <a:t/>
            </a:r>
            <a:br>
              <a:rPr lang="en-US" sz="2000" dirty="0">
                <a:solidFill>
                  <a:prstClr val="black"/>
                </a:solidFill>
                <a:latin typeface="Calibri" panose="020F0502020204030204" pitchFamily="34" charset="0"/>
                <a:ea typeface="Calibri" panose="020F0502020204030204" pitchFamily="34" charset="0"/>
                <a:cs typeface="Arial" panose="020B0604020202020204" pitchFamily="34" charset="0"/>
              </a:rPr>
            </a:br>
            <a:r>
              <a:rPr lang="en-US" sz="2800" dirty="0">
                <a:solidFill>
                  <a:prstClr val="black"/>
                </a:solidFill>
              </a:rPr>
              <a:t/>
            </a:r>
            <a:br>
              <a:rPr lang="en-US" sz="2800" dirty="0">
                <a:solidFill>
                  <a:prstClr val="black"/>
                </a:solidFill>
              </a:rPr>
            </a:br>
            <a:r>
              <a:rPr lang="en-US" dirty="0" smtClean="0"/>
              <a:t>  </a:t>
            </a:r>
            <a:endParaRPr lang="ar-IQ" dirty="0"/>
          </a:p>
        </p:txBody>
      </p:sp>
      <p:sp>
        <p:nvSpPr>
          <p:cNvPr id="8" name="Subtitle 7"/>
          <p:cNvSpPr>
            <a:spLocks noGrp="1"/>
          </p:cNvSpPr>
          <p:nvPr>
            <p:ph type="subTitle" idx="1"/>
          </p:nvPr>
        </p:nvSpPr>
        <p:spPr>
          <a:xfrm>
            <a:off x="1828800" y="3886200"/>
            <a:ext cx="9448800" cy="1752600"/>
          </a:xfrm>
        </p:spPr>
        <p:txBody>
          <a:bodyPr>
            <a:normAutofit/>
          </a:bodyPr>
          <a:lstStyle/>
          <a:p>
            <a:pPr lvl="0" algn="l">
              <a:lnSpc>
                <a:spcPct val="90000"/>
              </a:lnSpc>
              <a:spcBef>
                <a:spcPts val="1000"/>
              </a:spcBef>
            </a:pPr>
            <a:r>
              <a:rPr lang="en-US" dirty="0" smtClean="0">
                <a:solidFill>
                  <a:prstClr val="black"/>
                </a:solidFill>
                <a:latin typeface="Calibri Light" panose="020F0302020204030204"/>
              </a:rPr>
              <a:t>Dr. Mahdi H. </a:t>
            </a:r>
            <a:r>
              <a:rPr lang="en-US" dirty="0" err="1" smtClean="0">
                <a:solidFill>
                  <a:prstClr val="black"/>
                </a:solidFill>
                <a:latin typeface="Calibri Light" panose="020F0302020204030204"/>
              </a:rPr>
              <a:t>Hammadi</a:t>
            </a:r>
            <a:endParaRPr lang="en-US" dirty="0" smtClean="0">
              <a:solidFill>
                <a:prstClr val="black"/>
              </a:solidFill>
              <a:latin typeface="Calibri Light" panose="020F0302020204030204"/>
            </a:endParaRPr>
          </a:p>
          <a:p>
            <a:pPr lvl="0" algn="l">
              <a:lnSpc>
                <a:spcPct val="90000"/>
              </a:lnSpc>
              <a:spcBef>
                <a:spcPts val="1000"/>
              </a:spcBef>
            </a:pPr>
            <a:r>
              <a:rPr lang="en-US" dirty="0" smtClean="0">
                <a:solidFill>
                  <a:prstClr val="black"/>
                </a:solidFill>
                <a:latin typeface="Calibri Light" panose="020F0302020204030204"/>
              </a:rPr>
              <a:t>PhD  Sc. Clinical  Physiology  </a:t>
            </a:r>
            <a:endParaRPr lang="en-US" dirty="0">
              <a:solidFill>
                <a:prstClr val="black"/>
              </a:solidFill>
            </a:endParaRPr>
          </a:p>
          <a:p>
            <a:endParaRPr lang="ar-IQ" dirty="0"/>
          </a:p>
        </p:txBody>
      </p:sp>
      <p:sp>
        <p:nvSpPr>
          <p:cNvPr id="10" name="Title 1"/>
          <p:cNvSpPr txBox="1">
            <a:spLocks/>
          </p:cNvSpPr>
          <p:nvPr/>
        </p:nvSpPr>
        <p:spPr>
          <a:xfrm>
            <a:off x="1524000" y="0"/>
            <a:ext cx="3733800" cy="1524000"/>
          </a:xfrm>
          <a:prstGeom prst="rect">
            <a:avLst/>
          </a:prstGeom>
        </p:spPr>
        <p:txBody>
          <a:bodyPr vert="horz" lIns="91440" tIns="45720" rIns="91440" bIns="45720" rtlCol="0" anchor="ctr">
            <a:noAutofit/>
          </a:bodyPr>
          <a:lstStyle/>
          <a:p>
            <a:pPr>
              <a:spcBef>
                <a:spcPct val="0"/>
              </a:spcBef>
              <a:defRPr/>
            </a:pPr>
            <a:r>
              <a:rPr lang="en-US" b="1" dirty="0" smtClean="0">
                <a:solidFill>
                  <a:prstClr val="black"/>
                </a:solidFill>
                <a:latin typeface="Book Antiqua" pitchFamily="18" charset="0"/>
              </a:rPr>
              <a:t> </a:t>
            </a:r>
            <a:endParaRPr lang="ar-IQ" b="1" dirty="0">
              <a:solidFill>
                <a:prstClr val="black"/>
              </a:solidFill>
              <a:latin typeface="Book Antiqua" pitchFamily="18" charset="0"/>
              <a:cs typeface="Times New Roman" panose="02020603050405020304" pitchFamily="18" charset="0"/>
            </a:endParaRPr>
          </a:p>
        </p:txBody>
      </p:sp>
      <p:pic>
        <p:nvPicPr>
          <p:cNvPr id="143362" name="Picture 2" descr="صورة ذات صلة"/>
          <p:cNvPicPr>
            <a:picLocks noChangeAspect="1" noChangeArrowheads="1"/>
          </p:cNvPicPr>
          <p:nvPr/>
        </p:nvPicPr>
        <p:blipFill>
          <a:blip r:embed="rId2" cstate="print"/>
          <a:srcRect l="5206" r="4555"/>
          <a:stretch>
            <a:fillRect/>
          </a:stretch>
        </p:blipFill>
        <p:spPr bwMode="auto">
          <a:xfrm>
            <a:off x="8839200" y="228601"/>
            <a:ext cx="1600200" cy="1511727"/>
          </a:xfrm>
          <a:prstGeom prst="rect">
            <a:avLst/>
          </a:prstGeom>
          <a:noFill/>
        </p:spPr>
      </p:pic>
      <p:sp>
        <p:nvSpPr>
          <p:cNvPr id="11" name="Title 1"/>
          <p:cNvSpPr txBox="1">
            <a:spLocks/>
          </p:cNvSpPr>
          <p:nvPr/>
        </p:nvSpPr>
        <p:spPr>
          <a:xfrm>
            <a:off x="1334134" y="2247899"/>
            <a:ext cx="8571866" cy="1352552"/>
          </a:xfrm>
          <a:prstGeom prst="rect">
            <a:avLst/>
          </a:prstGeom>
        </p:spPr>
        <p:txBody>
          <a:bodyPr vert="horz" lIns="91440" tIns="45720" rIns="91440" bIns="45720" rtlCol="0" anchor="ctr">
            <a:normAutofit/>
          </a:bodyPr>
          <a:lstStyle/>
          <a:p>
            <a:pPr algn="ctr">
              <a:spcBef>
                <a:spcPct val="0"/>
              </a:spcBef>
              <a:defRPr/>
            </a:pPr>
            <a:r>
              <a:rPr lang="en-US" sz="4400" b="1" dirty="0" smtClean="0">
                <a:solidFill>
                  <a:prstClr val="black"/>
                </a:solidFill>
                <a:cs typeface="Times New Roman" panose="02020603050405020304" pitchFamily="18" charset="0"/>
              </a:rPr>
              <a:t> </a:t>
            </a:r>
            <a:endParaRPr lang="ar-IQ" sz="4400" b="1" dirty="0">
              <a:solidFill>
                <a:prstClr val="black"/>
              </a:solidFill>
              <a:cs typeface="Times New Roman" panose="02020603050405020304" pitchFamily="18" charset="0"/>
            </a:endParaRPr>
          </a:p>
        </p:txBody>
      </p:sp>
      <p:sp>
        <p:nvSpPr>
          <p:cNvPr id="12" name="Subtitle 2"/>
          <p:cNvSpPr txBox="1">
            <a:spLocks/>
          </p:cNvSpPr>
          <p:nvPr/>
        </p:nvSpPr>
        <p:spPr>
          <a:xfrm>
            <a:off x="1828799" y="3886200"/>
            <a:ext cx="8610601" cy="1981200"/>
          </a:xfrm>
          <a:prstGeom prst="rect">
            <a:avLst/>
          </a:prstGeom>
        </p:spPr>
        <p:txBody>
          <a:bodyPr vert="horz" lIns="91440" tIns="45720" rIns="91440" bIns="45720" rtlCol="0">
            <a:normAutofit/>
          </a:bodyPr>
          <a:lstStyle/>
          <a:p>
            <a:pPr algn="ctr">
              <a:spcBef>
                <a:spcPct val="20000"/>
              </a:spcBef>
              <a:buFont typeface="Arial" pitchFamily="34" charset="0"/>
              <a:buNone/>
              <a:defRPr/>
            </a:pPr>
            <a:r>
              <a:rPr lang="en-US" sz="3200" b="1" dirty="0" smtClean="0">
                <a:solidFill>
                  <a:prstClr val="black"/>
                </a:solidFill>
              </a:rPr>
              <a:t> </a:t>
            </a:r>
            <a:endParaRPr lang="ar-IQ" sz="3200" b="1" dirty="0">
              <a:solidFill>
                <a:prstClr val="black"/>
              </a:solidFill>
            </a:endParaRPr>
          </a:p>
          <a:p>
            <a:pPr algn="ctr">
              <a:spcBef>
                <a:spcPct val="20000"/>
              </a:spcBef>
              <a:buFont typeface="Arial" pitchFamily="34" charset="0"/>
              <a:buNone/>
              <a:defRPr/>
            </a:pPr>
            <a:endParaRPr lang="ar-IQ" sz="3200" b="1" dirty="0">
              <a:solidFill>
                <a:prstClr val="black"/>
              </a:solidFill>
            </a:endParaRPr>
          </a:p>
          <a:p>
            <a:pPr algn="ctr">
              <a:spcBef>
                <a:spcPct val="20000"/>
              </a:spcBef>
              <a:buFont typeface="Arial" pitchFamily="34" charset="0"/>
              <a:buNone/>
              <a:defRPr/>
            </a:pPr>
            <a:r>
              <a:rPr lang="en-US" sz="3200" b="1" dirty="0" smtClean="0">
                <a:solidFill>
                  <a:prstClr val="black"/>
                </a:solidFill>
              </a:rPr>
              <a:t> </a:t>
            </a:r>
            <a:endParaRPr lang="ar-IQ" sz="3200" b="1" dirty="0">
              <a:solidFill>
                <a:prstClr val="black"/>
              </a:solidFill>
            </a:endParaRPr>
          </a:p>
        </p:txBody>
      </p:sp>
      <p:pic>
        <p:nvPicPr>
          <p:cNvPr id="9" name="Picture 2" descr="صورة ذات صلة"/>
          <p:cNvPicPr>
            <a:picLocks noChangeAspect="1" noChangeArrowheads="1"/>
          </p:cNvPicPr>
          <p:nvPr/>
        </p:nvPicPr>
        <p:blipFill>
          <a:blip r:embed="rId2" cstate="print"/>
          <a:srcRect l="5206" r="4555"/>
          <a:stretch>
            <a:fillRect/>
          </a:stretch>
        </p:blipFill>
        <p:spPr bwMode="auto">
          <a:xfrm>
            <a:off x="8839200" y="228600"/>
            <a:ext cx="1600200" cy="1511727"/>
          </a:xfrm>
          <a:prstGeom prst="rect">
            <a:avLst/>
          </a:prstGeom>
          <a:noFill/>
        </p:spPr>
      </p:pic>
      <p:pic>
        <p:nvPicPr>
          <p:cNvPr id="13" name="Picture 2" descr="صورة ذات صلة"/>
          <p:cNvPicPr>
            <a:picLocks noChangeAspect="1" noChangeArrowheads="1"/>
          </p:cNvPicPr>
          <p:nvPr/>
        </p:nvPicPr>
        <p:blipFill>
          <a:blip r:embed="rId2" cstate="print"/>
          <a:srcRect l="5206" r="4555"/>
          <a:stretch>
            <a:fillRect/>
          </a:stretch>
        </p:blipFill>
        <p:spPr bwMode="auto">
          <a:xfrm>
            <a:off x="8865358" y="228599"/>
            <a:ext cx="1600200" cy="1511727"/>
          </a:xfrm>
          <a:prstGeom prst="rect">
            <a:avLst/>
          </a:prstGeom>
          <a:noFill/>
        </p:spPr>
      </p:pic>
      <p:pic>
        <p:nvPicPr>
          <p:cNvPr id="14" name="Picture 2" descr="صورة ذات صلة"/>
          <p:cNvPicPr>
            <a:picLocks noChangeAspect="1" noChangeArrowheads="1"/>
          </p:cNvPicPr>
          <p:nvPr/>
        </p:nvPicPr>
        <p:blipFill>
          <a:blip r:embed="rId2" cstate="print"/>
          <a:srcRect l="5206" r="4555"/>
          <a:stretch>
            <a:fillRect/>
          </a:stretch>
        </p:blipFill>
        <p:spPr bwMode="auto">
          <a:xfrm>
            <a:off x="8331200" y="228600"/>
            <a:ext cx="2108200" cy="1616077"/>
          </a:xfrm>
          <a:prstGeom prst="rect">
            <a:avLst/>
          </a:prstGeom>
          <a:noFill/>
        </p:spPr>
      </p:pic>
      <p:pic>
        <p:nvPicPr>
          <p:cNvPr id="15" name="صورة 14" descr="C:\Users\FUJISU\Desktop\IMG-16907f31729bef2e96175c6d36d51693-V.jpg"/>
          <p:cNvPicPr/>
          <p:nvPr/>
        </p:nvPicPr>
        <p:blipFill rotWithShape="1">
          <a:blip r:embed="rId3">
            <a:extLst>
              <a:ext uri="{28A0092B-C50C-407E-A947-70E740481C1C}">
                <a14:useLocalDpi xmlns:a14="http://schemas.microsoft.com/office/drawing/2010/main" val="0"/>
              </a:ext>
            </a:extLst>
          </a:blip>
          <a:srcRect l="8297" t="7214" r="79645" b="72561"/>
          <a:stretch/>
        </p:blipFill>
        <p:spPr bwMode="auto">
          <a:xfrm>
            <a:off x="1334134" y="228599"/>
            <a:ext cx="2399665" cy="1790701"/>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7586770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irc_mi" descr="Related image">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644577" y="2533339"/>
            <a:ext cx="8259580" cy="3957402"/>
          </a:xfrm>
          <a:prstGeom prst="rect">
            <a:avLst/>
          </a:prstGeom>
          <a:noFill/>
          <a:ln>
            <a:noFill/>
          </a:ln>
        </p:spPr>
      </p:pic>
    </p:spTree>
    <p:extLst>
      <p:ext uri="{BB962C8B-B14F-4D97-AF65-F5344CB8AC3E}">
        <p14:creationId xmlns:p14="http://schemas.microsoft.com/office/powerpoint/2010/main" val="17399726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marR="0">
              <a:lnSpc>
                <a:spcPts val="1800"/>
              </a:lnSpc>
              <a:spcBef>
                <a:spcPts val="0"/>
              </a:spcBef>
              <a:spcAft>
                <a:spcPts val="1715"/>
              </a:spcAft>
            </a:pPr>
            <a:r>
              <a:rPr lang="en-US" b="1" dirty="0" smtClean="0">
                <a:solidFill>
                  <a:srgbClr val="444444"/>
                </a:solidFill>
                <a:effectLst/>
                <a:latin typeface="Arial" panose="020B0604020202020204" pitchFamily="34" charset="0"/>
                <a:ea typeface="Times New Roman" panose="02020603050405020304" pitchFamily="18" charset="0"/>
              </a:rPr>
              <a:t>The 3 major components of the brain</a:t>
            </a:r>
            <a:r>
              <a:rPr lang="en-US" dirty="0" smtClean="0">
                <a:solidFill>
                  <a:srgbClr val="444444"/>
                </a:solidFill>
                <a:effectLst/>
                <a:latin typeface="Arial" panose="020B0604020202020204" pitchFamily="34" charset="0"/>
                <a:ea typeface="Times New Roman" panose="02020603050405020304" pitchFamily="18" charset="0"/>
              </a:rPr>
              <a:t>:</a:t>
            </a:r>
            <a:endParaRPr lang="en-US" sz="1800" dirty="0" smtClean="0">
              <a:effectLst/>
              <a:latin typeface="Times New Roman" panose="02020603050405020304" pitchFamily="18" charset="0"/>
              <a:ea typeface="Times New Roman" panose="02020603050405020304" pitchFamily="18" charset="0"/>
            </a:endParaRPr>
          </a:p>
          <a:p>
            <a:pPr marL="342900" marR="0" lvl="0" indent="-342900">
              <a:lnSpc>
                <a:spcPts val="1800"/>
              </a:lnSpc>
              <a:spcBef>
                <a:spcPts val="0"/>
              </a:spcBef>
              <a:spcAft>
                <a:spcPts val="1715"/>
              </a:spcAft>
              <a:buFont typeface="+mj-lt"/>
              <a:buAutoNum type="arabicPeriod"/>
            </a:pPr>
            <a:r>
              <a:rPr lang="en-US" sz="2000" b="1" dirty="0" smtClean="0">
                <a:solidFill>
                  <a:srgbClr val="444444"/>
                </a:solidFill>
                <a:effectLst/>
                <a:latin typeface="Arial" panose="020B0604020202020204" pitchFamily="34" charset="0"/>
                <a:ea typeface="Times New Roman" panose="02020603050405020304" pitchFamily="18" charset="0"/>
              </a:rPr>
              <a:t>the cerebrum</a:t>
            </a:r>
            <a:endParaRPr lang="en-US" sz="1800" dirty="0" smtClean="0">
              <a:effectLst/>
              <a:latin typeface="Times New Roman" panose="02020603050405020304" pitchFamily="18" charset="0"/>
              <a:ea typeface="Times New Roman" panose="02020603050405020304" pitchFamily="18" charset="0"/>
            </a:endParaRPr>
          </a:p>
          <a:p>
            <a:pPr marL="342900" marR="0" lvl="0" indent="-342900">
              <a:lnSpc>
                <a:spcPts val="1800"/>
              </a:lnSpc>
              <a:spcBef>
                <a:spcPts val="0"/>
              </a:spcBef>
              <a:spcAft>
                <a:spcPts val="1715"/>
              </a:spcAft>
              <a:buFont typeface="+mj-lt"/>
              <a:buAutoNum type="arabicPeriod"/>
            </a:pPr>
            <a:r>
              <a:rPr lang="en-US" sz="2000" b="1" dirty="0" smtClean="0">
                <a:solidFill>
                  <a:srgbClr val="444444"/>
                </a:solidFill>
                <a:effectLst/>
                <a:latin typeface="Arial" panose="020B0604020202020204" pitchFamily="34" charset="0"/>
                <a:ea typeface="Times New Roman" panose="02020603050405020304" pitchFamily="18" charset="0"/>
              </a:rPr>
              <a:t>cerebellum</a:t>
            </a:r>
            <a:endParaRPr lang="en-US" sz="1800" dirty="0" smtClean="0">
              <a:effectLst/>
              <a:latin typeface="Times New Roman" panose="02020603050405020304" pitchFamily="18" charset="0"/>
              <a:ea typeface="Times New Roman" panose="02020603050405020304" pitchFamily="18" charset="0"/>
            </a:endParaRPr>
          </a:p>
          <a:p>
            <a:pPr marL="342900" marR="0" lvl="0" indent="-342900">
              <a:lnSpc>
                <a:spcPts val="1800"/>
              </a:lnSpc>
              <a:spcBef>
                <a:spcPts val="0"/>
              </a:spcBef>
              <a:spcAft>
                <a:spcPts val="1715"/>
              </a:spcAft>
              <a:buFont typeface="+mj-lt"/>
              <a:buAutoNum type="arabicPeriod"/>
            </a:pPr>
            <a:r>
              <a:rPr lang="en-US" sz="2000" b="1" dirty="0" smtClean="0">
                <a:solidFill>
                  <a:srgbClr val="444444"/>
                </a:solidFill>
                <a:effectLst/>
                <a:latin typeface="Arial" panose="020B0604020202020204" pitchFamily="34" charset="0"/>
                <a:ea typeface="Times New Roman" panose="02020603050405020304" pitchFamily="18" charset="0"/>
              </a:rPr>
              <a:t>brain stem</a:t>
            </a:r>
            <a:endParaRPr lang="en-US" sz="1800" dirty="0" smtClean="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32042057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marR="0">
              <a:lnSpc>
                <a:spcPts val="1800"/>
              </a:lnSpc>
              <a:spcBef>
                <a:spcPts val="0"/>
              </a:spcBef>
              <a:spcAft>
                <a:spcPts val="1715"/>
              </a:spcAft>
            </a:pPr>
            <a:r>
              <a:rPr lang="en-US" sz="3600" b="1" dirty="0" smtClean="0">
                <a:solidFill>
                  <a:srgbClr val="444444"/>
                </a:solidFill>
                <a:effectLst/>
                <a:latin typeface="Arial" panose="020B0604020202020204" pitchFamily="34" charset="0"/>
                <a:ea typeface="Times New Roman" panose="02020603050405020304" pitchFamily="18" charset="0"/>
              </a:rPr>
              <a:t>The cerebrum</a:t>
            </a:r>
            <a:r>
              <a:rPr lang="en-US" dirty="0" smtClean="0">
                <a:solidFill>
                  <a:srgbClr val="444444"/>
                </a:solidFill>
                <a:effectLst/>
                <a:latin typeface="Arial" panose="020B0604020202020204" pitchFamily="34" charset="0"/>
                <a:ea typeface="Times New Roman" panose="02020603050405020304" pitchFamily="18" charset="0"/>
              </a:rPr>
              <a:t> is divided into left and right hemispheres, each composed of:  </a:t>
            </a:r>
            <a:endParaRPr lang="en-US" sz="2400" dirty="0" smtClean="0">
              <a:effectLst/>
              <a:latin typeface="Times New Roman" panose="02020603050405020304" pitchFamily="18" charset="0"/>
              <a:ea typeface="Times New Roman" panose="02020603050405020304" pitchFamily="18" charset="0"/>
            </a:endParaRPr>
          </a:p>
          <a:p>
            <a:pPr marL="342900" marR="0" lvl="0" indent="-342900">
              <a:lnSpc>
                <a:spcPts val="1800"/>
              </a:lnSpc>
              <a:spcBef>
                <a:spcPts val="0"/>
              </a:spcBef>
              <a:spcAft>
                <a:spcPts val="1715"/>
              </a:spcAft>
              <a:buFont typeface="+mj-lt"/>
              <a:buAutoNum type="arabicPeriod"/>
            </a:pPr>
            <a:r>
              <a:rPr lang="en-US" b="1" dirty="0" smtClean="0">
                <a:solidFill>
                  <a:srgbClr val="444444"/>
                </a:solidFill>
                <a:effectLst/>
                <a:latin typeface="Arial" panose="020B0604020202020204" pitchFamily="34" charset="0"/>
                <a:ea typeface="Times New Roman" panose="02020603050405020304" pitchFamily="18" charset="0"/>
              </a:rPr>
              <a:t>Frontal  lobe</a:t>
            </a:r>
            <a:endParaRPr lang="en-US" sz="2400" dirty="0" smtClean="0">
              <a:effectLst/>
              <a:latin typeface="Times New Roman" panose="02020603050405020304" pitchFamily="18" charset="0"/>
              <a:ea typeface="Times New Roman" panose="02020603050405020304" pitchFamily="18" charset="0"/>
            </a:endParaRPr>
          </a:p>
          <a:p>
            <a:pPr marL="342900" marR="0" lvl="0" indent="-342900">
              <a:lnSpc>
                <a:spcPts val="1800"/>
              </a:lnSpc>
              <a:spcBef>
                <a:spcPts val="0"/>
              </a:spcBef>
              <a:spcAft>
                <a:spcPts val="1715"/>
              </a:spcAft>
              <a:buFont typeface="+mj-lt"/>
              <a:buAutoNum type="arabicPeriod"/>
            </a:pPr>
            <a:r>
              <a:rPr lang="en-US" b="1" dirty="0" smtClean="0">
                <a:solidFill>
                  <a:srgbClr val="444444"/>
                </a:solidFill>
                <a:effectLst/>
                <a:latin typeface="Arial" panose="020B0604020202020204" pitchFamily="34" charset="0"/>
                <a:ea typeface="Times New Roman" panose="02020603050405020304" pitchFamily="18" charset="0"/>
              </a:rPr>
              <a:t>Temporal lobe</a:t>
            </a:r>
            <a:endParaRPr lang="en-US" sz="2400" dirty="0" smtClean="0">
              <a:effectLst/>
              <a:latin typeface="Times New Roman" panose="02020603050405020304" pitchFamily="18" charset="0"/>
              <a:ea typeface="Times New Roman" panose="02020603050405020304" pitchFamily="18" charset="0"/>
            </a:endParaRPr>
          </a:p>
          <a:p>
            <a:pPr marL="342900" marR="0" lvl="0" indent="-342900">
              <a:lnSpc>
                <a:spcPts val="1800"/>
              </a:lnSpc>
              <a:spcBef>
                <a:spcPts val="0"/>
              </a:spcBef>
              <a:spcAft>
                <a:spcPts val="1715"/>
              </a:spcAft>
              <a:buFont typeface="+mj-lt"/>
              <a:buAutoNum type="arabicPeriod"/>
            </a:pPr>
            <a:r>
              <a:rPr lang="en-US" b="1" dirty="0" smtClean="0">
                <a:solidFill>
                  <a:srgbClr val="444444"/>
                </a:solidFill>
                <a:effectLst/>
                <a:latin typeface="Arial" panose="020B0604020202020204" pitchFamily="34" charset="0"/>
                <a:ea typeface="Times New Roman" panose="02020603050405020304" pitchFamily="18" charset="0"/>
              </a:rPr>
              <a:t>Parietal lobe</a:t>
            </a:r>
            <a:endParaRPr lang="en-US" sz="2400" dirty="0" smtClean="0">
              <a:effectLst/>
              <a:latin typeface="Times New Roman" panose="02020603050405020304" pitchFamily="18" charset="0"/>
              <a:ea typeface="Times New Roman" panose="02020603050405020304" pitchFamily="18" charset="0"/>
            </a:endParaRPr>
          </a:p>
          <a:p>
            <a:pPr marL="342900" marR="0" lvl="0" indent="-342900">
              <a:lnSpc>
                <a:spcPts val="1800"/>
              </a:lnSpc>
              <a:spcBef>
                <a:spcPts val="0"/>
              </a:spcBef>
              <a:spcAft>
                <a:spcPts val="1715"/>
              </a:spcAft>
              <a:buFont typeface="+mj-lt"/>
              <a:buAutoNum type="arabicPeriod"/>
            </a:pPr>
            <a:r>
              <a:rPr lang="en-US" b="1" dirty="0" smtClean="0">
                <a:solidFill>
                  <a:srgbClr val="444444"/>
                </a:solidFill>
                <a:effectLst/>
                <a:latin typeface="Arial" panose="020B0604020202020204" pitchFamily="34" charset="0"/>
                <a:ea typeface="Times New Roman" panose="02020603050405020304" pitchFamily="18" charset="0"/>
              </a:rPr>
              <a:t>occipital lobe</a:t>
            </a:r>
            <a:endParaRPr lang="en-US" sz="2400" dirty="0" smtClean="0">
              <a:effectLst/>
              <a:latin typeface="Times New Roman" panose="02020603050405020304" pitchFamily="18" charset="0"/>
              <a:ea typeface="Times New Roman" panose="02020603050405020304" pitchFamily="18" charset="0"/>
            </a:endParaRPr>
          </a:p>
          <a:p>
            <a:pPr marL="0" marR="0">
              <a:lnSpc>
                <a:spcPts val="1800"/>
              </a:lnSpc>
              <a:spcBef>
                <a:spcPts val="0"/>
              </a:spcBef>
              <a:spcAft>
                <a:spcPts val="1715"/>
              </a:spcAft>
            </a:pPr>
            <a:r>
              <a:rPr lang="en-US" sz="3600" b="1" dirty="0" smtClean="0">
                <a:solidFill>
                  <a:srgbClr val="444444"/>
                </a:solidFill>
                <a:effectLst/>
                <a:latin typeface="Arial" panose="020B0604020202020204" pitchFamily="34" charset="0"/>
                <a:ea typeface="Times New Roman" panose="02020603050405020304" pitchFamily="18" charset="0"/>
              </a:rPr>
              <a:t>cerebral cortex</a:t>
            </a:r>
            <a:r>
              <a:rPr lang="en-US" sz="3600" dirty="0" smtClean="0">
                <a:solidFill>
                  <a:srgbClr val="444444"/>
                </a:solidFill>
                <a:effectLst/>
                <a:latin typeface="Arial" panose="020B0604020202020204" pitchFamily="34" charset="0"/>
                <a:ea typeface="Times New Roman" panose="02020603050405020304" pitchFamily="18" charset="0"/>
              </a:rPr>
              <a:t> (</a:t>
            </a:r>
            <a:r>
              <a:rPr lang="en-US" sz="3600" b="1" dirty="0" smtClean="0">
                <a:solidFill>
                  <a:srgbClr val="444444"/>
                </a:solidFill>
                <a:effectLst/>
                <a:latin typeface="Arial" panose="020B0604020202020204" pitchFamily="34" charset="0"/>
                <a:ea typeface="Times New Roman" panose="02020603050405020304" pitchFamily="18" charset="0"/>
              </a:rPr>
              <a:t>gray matter</a:t>
            </a:r>
            <a:r>
              <a:rPr lang="en-US" sz="3600" dirty="0" smtClean="0">
                <a:solidFill>
                  <a:srgbClr val="444444"/>
                </a:solidFill>
                <a:effectLst/>
                <a:latin typeface="Arial" panose="020B0604020202020204" pitchFamily="34" charset="0"/>
                <a:ea typeface="Times New Roman" panose="02020603050405020304" pitchFamily="18" charset="0"/>
              </a:rPr>
              <a:t>)</a:t>
            </a:r>
            <a:r>
              <a:rPr lang="en-US" dirty="0" smtClean="0">
                <a:solidFill>
                  <a:srgbClr val="444444"/>
                </a:solidFill>
                <a:effectLst/>
                <a:latin typeface="Arial" panose="020B0604020202020204" pitchFamily="34" charset="0"/>
                <a:ea typeface="Times New Roman" panose="02020603050405020304" pitchFamily="18" charset="0"/>
              </a:rPr>
              <a:t>: is the outside portion of the cerebrum </a:t>
            </a:r>
            <a:endParaRPr lang="en-US" sz="2400" dirty="0" smtClean="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23135216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irc_mi" descr="Related image">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195108" y="1825625"/>
            <a:ext cx="5801784" cy="4351338"/>
          </a:xfrm>
          <a:prstGeom prst="rect">
            <a:avLst/>
          </a:prstGeom>
          <a:noFill/>
          <a:ln>
            <a:noFill/>
          </a:ln>
        </p:spPr>
      </p:pic>
    </p:spTree>
    <p:extLst>
      <p:ext uri="{BB962C8B-B14F-4D97-AF65-F5344CB8AC3E}">
        <p14:creationId xmlns:p14="http://schemas.microsoft.com/office/powerpoint/2010/main" val="29080827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marR="0">
              <a:lnSpc>
                <a:spcPts val="1800"/>
              </a:lnSpc>
              <a:spcBef>
                <a:spcPts val="0"/>
              </a:spcBef>
              <a:spcAft>
                <a:spcPts val="1715"/>
              </a:spcAft>
            </a:pPr>
            <a:r>
              <a:rPr lang="en-US" sz="3600" b="1" dirty="0" smtClean="0">
                <a:solidFill>
                  <a:srgbClr val="444444"/>
                </a:solidFill>
                <a:effectLst/>
                <a:latin typeface="Arial" panose="020B0604020202020204" pitchFamily="34" charset="0"/>
                <a:ea typeface="Times New Roman" panose="02020603050405020304" pitchFamily="18" charset="0"/>
              </a:rPr>
              <a:t>The brain stem</a:t>
            </a:r>
            <a:r>
              <a:rPr lang="en-US" dirty="0" smtClean="0">
                <a:solidFill>
                  <a:srgbClr val="444444"/>
                </a:solidFill>
                <a:effectLst/>
                <a:latin typeface="Arial" panose="020B0604020202020204" pitchFamily="34" charset="0"/>
                <a:ea typeface="Times New Roman" panose="02020603050405020304" pitchFamily="18" charset="0"/>
              </a:rPr>
              <a:t> </a:t>
            </a:r>
            <a:endParaRPr lang="en-US" sz="2400" dirty="0" smtClean="0">
              <a:effectLst/>
              <a:latin typeface="Times New Roman" panose="02020603050405020304" pitchFamily="18" charset="0"/>
              <a:ea typeface="Times New Roman" panose="02020603050405020304" pitchFamily="18" charset="0"/>
            </a:endParaRPr>
          </a:p>
          <a:p>
            <a:pPr marL="0" marR="0">
              <a:lnSpc>
                <a:spcPts val="1800"/>
              </a:lnSpc>
              <a:spcBef>
                <a:spcPts val="0"/>
              </a:spcBef>
              <a:spcAft>
                <a:spcPts val="1715"/>
              </a:spcAft>
            </a:pPr>
            <a:r>
              <a:rPr lang="en-US" dirty="0" smtClean="0">
                <a:solidFill>
                  <a:srgbClr val="444444"/>
                </a:solidFill>
                <a:effectLst/>
                <a:latin typeface="Arial" panose="020B0604020202020204" pitchFamily="34" charset="0"/>
                <a:ea typeface="Times New Roman" panose="02020603050405020304" pitchFamily="18" charset="0"/>
              </a:rPr>
              <a:t>Connects the </a:t>
            </a:r>
            <a:r>
              <a:rPr lang="en-US" b="1" dirty="0" smtClean="0">
                <a:solidFill>
                  <a:srgbClr val="444444"/>
                </a:solidFill>
                <a:effectLst/>
                <a:latin typeface="Arial" panose="020B0604020202020204" pitchFamily="34" charset="0"/>
                <a:ea typeface="Times New Roman" panose="02020603050405020304" pitchFamily="18" charset="0"/>
              </a:rPr>
              <a:t>brain with the spinal cord</a:t>
            </a:r>
            <a:r>
              <a:rPr lang="en-US" dirty="0" smtClean="0">
                <a:solidFill>
                  <a:srgbClr val="444444"/>
                </a:solidFill>
                <a:effectLst/>
                <a:latin typeface="Arial" panose="020B0604020202020204" pitchFamily="34" charset="0"/>
                <a:ea typeface="Times New Roman" panose="02020603050405020304" pitchFamily="18" charset="0"/>
              </a:rPr>
              <a:t>    </a:t>
            </a:r>
            <a:endParaRPr lang="en-US" sz="2400" dirty="0" smtClean="0">
              <a:effectLst/>
              <a:latin typeface="Times New Roman" panose="02020603050405020304" pitchFamily="18" charset="0"/>
              <a:ea typeface="Times New Roman" panose="02020603050405020304" pitchFamily="18" charset="0"/>
            </a:endParaRPr>
          </a:p>
          <a:p>
            <a:pPr marL="0" marR="0">
              <a:lnSpc>
                <a:spcPts val="1800"/>
              </a:lnSpc>
              <a:spcBef>
                <a:spcPts val="0"/>
              </a:spcBef>
              <a:spcAft>
                <a:spcPts val="1715"/>
              </a:spcAft>
            </a:pPr>
            <a:r>
              <a:rPr lang="en-US" sz="3600" b="1" dirty="0" smtClean="0">
                <a:solidFill>
                  <a:srgbClr val="444444"/>
                </a:solidFill>
                <a:effectLst/>
                <a:latin typeface="Arial" panose="020B0604020202020204" pitchFamily="34" charset="0"/>
                <a:ea typeface="Times New Roman" panose="02020603050405020304" pitchFamily="18" charset="0"/>
              </a:rPr>
              <a:t>Composed of 3 structures:    </a:t>
            </a:r>
            <a:endParaRPr lang="en-US" sz="2400" dirty="0" smtClean="0">
              <a:effectLst/>
              <a:latin typeface="Times New Roman" panose="02020603050405020304" pitchFamily="18" charset="0"/>
              <a:ea typeface="Times New Roman" panose="02020603050405020304" pitchFamily="18" charset="0"/>
            </a:endParaRPr>
          </a:p>
          <a:p>
            <a:pPr marL="342900" marR="0" lvl="0" indent="-342900">
              <a:lnSpc>
                <a:spcPts val="1800"/>
              </a:lnSpc>
              <a:spcBef>
                <a:spcPts val="0"/>
              </a:spcBef>
              <a:spcAft>
                <a:spcPts val="1715"/>
              </a:spcAft>
              <a:buFont typeface="+mj-lt"/>
              <a:buAutoNum type="arabicPeriod"/>
            </a:pPr>
            <a:r>
              <a:rPr lang="en-US" dirty="0" smtClean="0">
                <a:solidFill>
                  <a:srgbClr val="444444"/>
                </a:solidFill>
                <a:effectLst/>
                <a:latin typeface="Arial" panose="020B0604020202020204" pitchFamily="34" charset="0"/>
                <a:ea typeface="Times New Roman" panose="02020603050405020304" pitchFamily="18" charset="0"/>
              </a:rPr>
              <a:t>the midbrain </a:t>
            </a:r>
            <a:r>
              <a:rPr lang="ar-SA" dirty="0">
                <a:solidFill>
                  <a:srgbClr val="444444"/>
                </a:solidFill>
                <a:latin typeface="Times New Roman" panose="02020603050405020304" pitchFamily="18" charset="0"/>
                <a:ea typeface="Times New Roman" panose="02020603050405020304" pitchFamily="18" charset="0"/>
              </a:rPr>
              <a:t>        </a:t>
            </a:r>
            <a:endParaRPr lang="en-US" sz="2400" dirty="0" smtClean="0">
              <a:effectLst/>
              <a:latin typeface="Times New Roman" panose="02020603050405020304" pitchFamily="18" charset="0"/>
              <a:ea typeface="Times New Roman" panose="02020603050405020304" pitchFamily="18" charset="0"/>
            </a:endParaRPr>
          </a:p>
          <a:p>
            <a:pPr marL="342900" marR="0" lvl="0" indent="-342900">
              <a:lnSpc>
                <a:spcPts val="1800"/>
              </a:lnSpc>
              <a:spcBef>
                <a:spcPts val="0"/>
              </a:spcBef>
              <a:spcAft>
                <a:spcPts val="1715"/>
              </a:spcAft>
              <a:buFont typeface="+mj-lt"/>
              <a:buAutoNum type="arabicPeriod"/>
            </a:pPr>
            <a:r>
              <a:rPr lang="en-US" dirty="0" smtClean="0">
                <a:solidFill>
                  <a:srgbClr val="444444"/>
                </a:solidFill>
                <a:effectLst/>
                <a:latin typeface="Arial" panose="020B0604020202020204" pitchFamily="34" charset="0"/>
                <a:ea typeface="Times New Roman" panose="02020603050405020304" pitchFamily="18" charset="0"/>
              </a:rPr>
              <a:t>pons</a:t>
            </a:r>
            <a:r>
              <a:rPr lang="ar-SA" dirty="0">
                <a:solidFill>
                  <a:srgbClr val="444444"/>
                </a:solidFill>
                <a:latin typeface="Times New Roman" panose="02020603050405020304" pitchFamily="18" charset="0"/>
                <a:ea typeface="Times New Roman" panose="02020603050405020304" pitchFamily="18" charset="0"/>
              </a:rPr>
              <a:t>     </a:t>
            </a:r>
            <a:endParaRPr lang="en-US" sz="2400" dirty="0" smtClean="0">
              <a:effectLst/>
              <a:latin typeface="Times New Roman" panose="02020603050405020304" pitchFamily="18" charset="0"/>
              <a:ea typeface="Times New Roman" panose="02020603050405020304" pitchFamily="18" charset="0"/>
            </a:endParaRPr>
          </a:p>
          <a:p>
            <a:pPr marL="342900" marR="0" lvl="0" indent="-342900">
              <a:lnSpc>
                <a:spcPts val="1800"/>
              </a:lnSpc>
              <a:spcBef>
                <a:spcPts val="0"/>
              </a:spcBef>
              <a:spcAft>
                <a:spcPts val="1715"/>
              </a:spcAft>
              <a:buFont typeface="+mj-lt"/>
              <a:buAutoNum type="arabicPeriod"/>
            </a:pPr>
            <a:r>
              <a:rPr lang="en-US" dirty="0" smtClean="0">
                <a:solidFill>
                  <a:srgbClr val="444444"/>
                </a:solidFill>
                <a:effectLst/>
                <a:latin typeface="Arial" panose="020B0604020202020204" pitchFamily="34" charset="0"/>
                <a:ea typeface="Times New Roman" panose="02020603050405020304" pitchFamily="18" charset="0"/>
              </a:rPr>
              <a:t>medulla oblongata</a:t>
            </a:r>
            <a:endParaRPr lang="en-US" sz="2400" dirty="0" smtClean="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23387519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marR="0">
              <a:lnSpc>
                <a:spcPts val="1800"/>
              </a:lnSpc>
              <a:spcBef>
                <a:spcPts val="0"/>
              </a:spcBef>
              <a:spcAft>
                <a:spcPts val="1715"/>
              </a:spcAft>
            </a:pPr>
            <a:r>
              <a:rPr lang="en-US" sz="2000" b="1" dirty="0" smtClean="0">
                <a:solidFill>
                  <a:srgbClr val="444444"/>
                </a:solidFill>
                <a:effectLst/>
                <a:latin typeface="Arial" panose="020B0604020202020204" pitchFamily="34" charset="0"/>
                <a:ea typeface="Times New Roman" panose="02020603050405020304" pitchFamily="18" charset="0"/>
              </a:rPr>
              <a:t>The brain stem</a:t>
            </a:r>
            <a:r>
              <a:rPr lang="en-US" sz="2000" dirty="0" smtClean="0">
                <a:solidFill>
                  <a:srgbClr val="444444"/>
                </a:solidFill>
                <a:effectLst/>
                <a:latin typeface="Arial" panose="020B0604020202020204" pitchFamily="34" charset="0"/>
                <a:ea typeface="Times New Roman" panose="02020603050405020304" pitchFamily="18" charset="0"/>
              </a:rPr>
              <a:t> </a:t>
            </a:r>
            <a:endParaRPr lang="en-US" sz="2000" dirty="0" smtClean="0">
              <a:effectLst/>
              <a:latin typeface="Times New Roman" panose="02020603050405020304" pitchFamily="18" charset="0"/>
              <a:ea typeface="Times New Roman" panose="02020603050405020304" pitchFamily="18" charset="0"/>
            </a:endParaRPr>
          </a:p>
          <a:p>
            <a:pPr marL="0" marR="0">
              <a:lnSpc>
                <a:spcPts val="1800"/>
              </a:lnSpc>
              <a:spcBef>
                <a:spcPts val="0"/>
              </a:spcBef>
              <a:spcAft>
                <a:spcPts val="1715"/>
              </a:spcAft>
            </a:pPr>
            <a:r>
              <a:rPr lang="en-US" sz="2000" dirty="0" smtClean="0">
                <a:solidFill>
                  <a:srgbClr val="444444"/>
                </a:solidFill>
                <a:effectLst/>
                <a:latin typeface="Arial" panose="020B0604020202020204" pitchFamily="34" charset="0"/>
                <a:ea typeface="Times New Roman" panose="02020603050405020304" pitchFamily="18" charset="0"/>
              </a:rPr>
              <a:t>Connects the </a:t>
            </a:r>
            <a:r>
              <a:rPr lang="en-US" sz="2000" b="1" dirty="0" smtClean="0">
                <a:solidFill>
                  <a:srgbClr val="444444"/>
                </a:solidFill>
                <a:effectLst/>
                <a:latin typeface="Arial" panose="020B0604020202020204" pitchFamily="34" charset="0"/>
                <a:ea typeface="Times New Roman" panose="02020603050405020304" pitchFamily="18" charset="0"/>
              </a:rPr>
              <a:t>brain with the spinal cord</a:t>
            </a:r>
            <a:r>
              <a:rPr lang="en-US" sz="2000" dirty="0" smtClean="0">
                <a:solidFill>
                  <a:srgbClr val="444444"/>
                </a:solidFill>
                <a:effectLst/>
                <a:latin typeface="Arial" panose="020B0604020202020204" pitchFamily="34" charset="0"/>
                <a:ea typeface="Times New Roman" panose="02020603050405020304" pitchFamily="18" charset="0"/>
              </a:rPr>
              <a:t>    </a:t>
            </a:r>
            <a:endParaRPr lang="en-US" sz="2000" dirty="0" smtClean="0">
              <a:effectLst/>
              <a:latin typeface="Times New Roman" panose="02020603050405020304" pitchFamily="18" charset="0"/>
              <a:ea typeface="Times New Roman" panose="02020603050405020304" pitchFamily="18" charset="0"/>
            </a:endParaRPr>
          </a:p>
          <a:p>
            <a:pPr marL="0" marR="0">
              <a:lnSpc>
                <a:spcPts val="1800"/>
              </a:lnSpc>
              <a:spcBef>
                <a:spcPts val="0"/>
              </a:spcBef>
              <a:spcAft>
                <a:spcPts val="1715"/>
              </a:spcAft>
            </a:pPr>
            <a:r>
              <a:rPr lang="en-US" sz="2000" b="1" dirty="0" smtClean="0">
                <a:solidFill>
                  <a:srgbClr val="444444"/>
                </a:solidFill>
                <a:effectLst/>
                <a:latin typeface="Arial" panose="020B0604020202020204" pitchFamily="34" charset="0"/>
                <a:ea typeface="Times New Roman" panose="02020603050405020304" pitchFamily="18" charset="0"/>
              </a:rPr>
              <a:t>Composed of 3 structures:    </a:t>
            </a:r>
            <a:endParaRPr lang="en-US" sz="2000" dirty="0" smtClean="0">
              <a:effectLst/>
              <a:latin typeface="Times New Roman" panose="02020603050405020304" pitchFamily="18" charset="0"/>
              <a:ea typeface="Times New Roman" panose="02020603050405020304" pitchFamily="18" charset="0"/>
            </a:endParaRPr>
          </a:p>
          <a:p>
            <a:pPr marL="342900" marR="0" lvl="0" indent="-342900">
              <a:lnSpc>
                <a:spcPts val="1800"/>
              </a:lnSpc>
              <a:spcBef>
                <a:spcPts val="0"/>
              </a:spcBef>
              <a:spcAft>
                <a:spcPts val="1715"/>
              </a:spcAft>
              <a:buFont typeface="+mj-lt"/>
              <a:buAutoNum type="arabicPeriod"/>
            </a:pPr>
            <a:r>
              <a:rPr lang="en-US" sz="2000" dirty="0" smtClean="0">
                <a:solidFill>
                  <a:srgbClr val="444444"/>
                </a:solidFill>
                <a:effectLst/>
                <a:latin typeface="Arial" panose="020B0604020202020204" pitchFamily="34" charset="0"/>
                <a:ea typeface="Times New Roman" panose="02020603050405020304" pitchFamily="18" charset="0"/>
              </a:rPr>
              <a:t>the midbrain </a:t>
            </a:r>
            <a:r>
              <a:rPr lang="ar-SA" sz="2000" dirty="0">
                <a:solidFill>
                  <a:srgbClr val="444444"/>
                </a:solidFill>
                <a:latin typeface="Times New Roman" panose="02020603050405020304" pitchFamily="18" charset="0"/>
                <a:ea typeface="Times New Roman" panose="02020603050405020304" pitchFamily="18" charset="0"/>
              </a:rPr>
              <a:t>        </a:t>
            </a:r>
            <a:endParaRPr lang="en-US" sz="2000" dirty="0" smtClean="0">
              <a:effectLst/>
              <a:latin typeface="Times New Roman" panose="02020603050405020304" pitchFamily="18" charset="0"/>
              <a:ea typeface="Times New Roman" panose="02020603050405020304" pitchFamily="18" charset="0"/>
            </a:endParaRPr>
          </a:p>
          <a:p>
            <a:pPr marL="342900" marR="0" lvl="0" indent="-342900">
              <a:lnSpc>
                <a:spcPts val="1800"/>
              </a:lnSpc>
              <a:spcBef>
                <a:spcPts val="0"/>
              </a:spcBef>
              <a:spcAft>
                <a:spcPts val="1715"/>
              </a:spcAft>
              <a:buFont typeface="+mj-lt"/>
              <a:buAutoNum type="arabicPeriod"/>
            </a:pPr>
            <a:r>
              <a:rPr lang="en-US" sz="2000" dirty="0" smtClean="0">
                <a:solidFill>
                  <a:srgbClr val="444444"/>
                </a:solidFill>
                <a:effectLst/>
                <a:latin typeface="Arial" panose="020B0604020202020204" pitchFamily="34" charset="0"/>
                <a:ea typeface="Times New Roman" panose="02020603050405020304" pitchFamily="18" charset="0"/>
              </a:rPr>
              <a:t>pons</a:t>
            </a:r>
            <a:r>
              <a:rPr lang="ar-SA" sz="2000" dirty="0">
                <a:solidFill>
                  <a:srgbClr val="444444"/>
                </a:solidFill>
                <a:latin typeface="Times New Roman" panose="02020603050405020304" pitchFamily="18" charset="0"/>
                <a:ea typeface="Times New Roman" panose="02020603050405020304" pitchFamily="18" charset="0"/>
              </a:rPr>
              <a:t>     </a:t>
            </a:r>
            <a:endParaRPr lang="en-US" sz="2000" dirty="0" smtClean="0">
              <a:effectLst/>
              <a:latin typeface="Times New Roman" panose="02020603050405020304" pitchFamily="18" charset="0"/>
              <a:ea typeface="Times New Roman" panose="02020603050405020304" pitchFamily="18" charset="0"/>
            </a:endParaRPr>
          </a:p>
          <a:p>
            <a:pPr marL="342900" marR="0" lvl="0" indent="-342900">
              <a:lnSpc>
                <a:spcPts val="1800"/>
              </a:lnSpc>
              <a:spcBef>
                <a:spcPts val="0"/>
              </a:spcBef>
              <a:spcAft>
                <a:spcPts val="1715"/>
              </a:spcAft>
              <a:buFont typeface="+mj-lt"/>
              <a:buAutoNum type="arabicPeriod"/>
            </a:pPr>
            <a:r>
              <a:rPr lang="en-US" sz="2000" dirty="0" smtClean="0">
                <a:solidFill>
                  <a:srgbClr val="444444"/>
                </a:solidFill>
                <a:effectLst/>
                <a:latin typeface="Arial" panose="020B0604020202020204" pitchFamily="34" charset="0"/>
                <a:ea typeface="Times New Roman" panose="02020603050405020304" pitchFamily="18" charset="0"/>
              </a:rPr>
              <a:t>medulla oblongata</a:t>
            </a:r>
            <a:endParaRPr lang="en-US" sz="2000" dirty="0" smtClean="0">
              <a:effectLst/>
              <a:latin typeface="Times New Roman" panose="02020603050405020304" pitchFamily="18" charset="0"/>
              <a:ea typeface="Times New Roman" panose="02020603050405020304" pitchFamily="18" charset="0"/>
            </a:endParaRPr>
          </a:p>
          <a:p>
            <a:pPr marL="0" marR="0">
              <a:lnSpc>
                <a:spcPts val="1800"/>
              </a:lnSpc>
              <a:spcBef>
                <a:spcPts val="0"/>
              </a:spcBef>
              <a:spcAft>
                <a:spcPts val="1715"/>
              </a:spcAft>
            </a:pPr>
            <a:r>
              <a:rPr lang="en-US" sz="2000" b="1" dirty="0" smtClean="0">
                <a:solidFill>
                  <a:srgbClr val="444444"/>
                </a:solidFill>
                <a:effectLst/>
                <a:latin typeface="Arial" panose="020B0604020202020204" pitchFamily="34" charset="0"/>
                <a:ea typeface="Times New Roman" panose="02020603050405020304" pitchFamily="18" charset="0"/>
              </a:rPr>
              <a:t>Function:</a:t>
            </a:r>
            <a:endParaRPr lang="en-US" sz="2000" dirty="0" smtClean="0">
              <a:effectLst/>
              <a:latin typeface="Times New Roman" panose="02020603050405020304" pitchFamily="18" charset="0"/>
              <a:ea typeface="Times New Roman" panose="02020603050405020304" pitchFamily="18" charset="0"/>
            </a:endParaRPr>
          </a:p>
          <a:p>
            <a:pPr marL="0" marR="0">
              <a:lnSpc>
                <a:spcPts val="1800"/>
              </a:lnSpc>
              <a:spcBef>
                <a:spcPts val="0"/>
              </a:spcBef>
              <a:spcAft>
                <a:spcPts val="1715"/>
              </a:spcAft>
            </a:pPr>
            <a:r>
              <a:rPr lang="en-US" sz="2000" dirty="0" smtClean="0">
                <a:solidFill>
                  <a:srgbClr val="444444"/>
                </a:solidFill>
                <a:effectLst/>
                <a:latin typeface="Arial" panose="020B0604020202020204" pitchFamily="34" charset="0"/>
                <a:ea typeface="Times New Roman" panose="02020603050405020304" pitchFamily="18" charset="0"/>
              </a:rPr>
              <a:t>The brain stem provides us with </a:t>
            </a:r>
            <a:r>
              <a:rPr lang="en-US" sz="2000" b="1" dirty="0" smtClean="0">
                <a:solidFill>
                  <a:srgbClr val="444444"/>
                </a:solidFill>
                <a:effectLst/>
                <a:latin typeface="Arial" panose="020B0604020202020204" pitchFamily="34" charset="0"/>
                <a:ea typeface="Times New Roman" panose="02020603050405020304" pitchFamily="18" charset="0"/>
              </a:rPr>
              <a:t>automatic</a:t>
            </a:r>
            <a:r>
              <a:rPr lang="en-US" sz="2000" dirty="0" smtClean="0">
                <a:solidFill>
                  <a:srgbClr val="444444"/>
                </a:solidFill>
                <a:effectLst/>
                <a:latin typeface="Arial" panose="020B0604020202020204" pitchFamily="34" charset="0"/>
                <a:ea typeface="Times New Roman" panose="02020603050405020304" pitchFamily="18" charset="0"/>
              </a:rPr>
              <a:t> </a:t>
            </a:r>
            <a:r>
              <a:rPr lang="en-US" sz="2000" b="1" dirty="0" smtClean="0">
                <a:solidFill>
                  <a:srgbClr val="444444"/>
                </a:solidFill>
                <a:effectLst/>
                <a:latin typeface="Arial" panose="020B0604020202020204" pitchFamily="34" charset="0"/>
                <a:ea typeface="Times New Roman" panose="02020603050405020304" pitchFamily="18" charset="0"/>
              </a:rPr>
              <a:t>functions</a:t>
            </a:r>
            <a:r>
              <a:rPr lang="en-US" sz="2000" dirty="0" smtClean="0">
                <a:solidFill>
                  <a:srgbClr val="444444"/>
                </a:solidFill>
                <a:effectLst/>
                <a:latin typeface="Arial" panose="020B0604020202020204" pitchFamily="34" charset="0"/>
                <a:ea typeface="Times New Roman" panose="02020603050405020304" pitchFamily="18" charset="0"/>
              </a:rPr>
              <a:t> that are necessary for </a:t>
            </a:r>
            <a:r>
              <a:rPr lang="en-US" sz="2000" b="1" dirty="0" smtClean="0">
                <a:solidFill>
                  <a:srgbClr val="444444"/>
                </a:solidFill>
                <a:effectLst/>
                <a:latin typeface="Arial" panose="020B0604020202020204" pitchFamily="34" charset="0"/>
                <a:ea typeface="Times New Roman" panose="02020603050405020304" pitchFamily="18" charset="0"/>
              </a:rPr>
              <a:t>survival</a:t>
            </a:r>
            <a:r>
              <a:rPr lang="en-US" sz="2000" dirty="0" smtClean="0">
                <a:solidFill>
                  <a:srgbClr val="444444"/>
                </a:solidFill>
                <a:effectLst/>
                <a:latin typeface="Arial" panose="020B0604020202020204" pitchFamily="34" charset="0"/>
                <a:ea typeface="Times New Roman" panose="02020603050405020304" pitchFamily="18" charset="0"/>
              </a:rPr>
              <a:t>.</a:t>
            </a:r>
            <a:endParaRPr lang="en-US" sz="2000" dirty="0" smtClean="0">
              <a:effectLst/>
              <a:latin typeface="Times New Roman" panose="02020603050405020304" pitchFamily="18" charset="0"/>
              <a:ea typeface="Times New Roman" panose="02020603050405020304" pitchFamily="18" charset="0"/>
            </a:endParaRPr>
          </a:p>
          <a:p>
            <a:endParaRPr lang="en-US" sz="2000" dirty="0"/>
          </a:p>
        </p:txBody>
      </p:sp>
    </p:spTree>
    <p:extLst>
      <p:ext uri="{BB962C8B-B14F-4D97-AF65-F5344CB8AC3E}">
        <p14:creationId xmlns:p14="http://schemas.microsoft.com/office/powerpoint/2010/main" val="29938236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descr="C:\Users\Dr Mahdi\Desktop\tumblr_lot9x5DIjW1qc9f5v[1].gif"/>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810000" y="2058194"/>
            <a:ext cx="4572000" cy="3886200"/>
          </a:xfrm>
          <a:prstGeom prst="rect">
            <a:avLst/>
          </a:prstGeom>
          <a:noFill/>
          <a:ln>
            <a:noFill/>
          </a:ln>
        </p:spPr>
      </p:pic>
    </p:spTree>
    <p:extLst>
      <p:ext uri="{BB962C8B-B14F-4D97-AF65-F5344CB8AC3E}">
        <p14:creationId xmlns:p14="http://schemas.microsoft.com/office/powerpoint/2010/main" val="17166549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irc_mi" descr="Image result for ‪nerve system menings anatomy‬‏">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347695" y="1825625"/>
            <a:ext cx="3496610" cy="4351338"/>
          </a:xfrm>
          <a:prstGeom prst="rect">
            <a:avLst/>
          </a:prstGeom>
          <a:noFill/>
          <a:ln>
            <a:noFill/>
          </a:ln>
        </p:spPr>
      </p:pic>
    </p:spTree>
    <p:extLst>
      <p:ext uri="{BB962C8B-B14F-4D97-AF65-F5344CB8AC3E}">
        <p14:creationId xmlns:p14="http://schemas.microsoft.com/office/powerpoint/2010/main" val="39658757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marR="0" indent="0">
              <a:lnSpc>
                <a:spcPct val="107000"/>
              </a:lnSpc>
              <a:spcBef>
                <a:spcPts val="0"/>
              </a:spcBef>
              <a:spcAft>
                <a:spcPts val="800"/>
              </a:spcAft>
              <a:buNone/>
            </a:pP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1125"/>
              </a:spcBef>
              <a:spcAft>
                <a:spcPts val="1125"/>
              </a:spcAft>
            </a:pPr>
            <a:r>
              <a:rPr lang="en-US" sz="3600" b="1" dirty="0" smtClean="0">
                <a:solidFill>
                  <a:srgbClr val="376085"/>
                </a:solidFill>
                <a:effectLst/>
                <a:latin typeface="proximanova-bold"/>
                <a:ea typeface="Times New Roman" panose="02020603050405020304" pitchFamily="18" charset="0"/>
                <a:cs typeface="Helvetica" panose="020B0604020202020204" pitchFamily="34" charset="0"/>
              </a:rPr>
              <a:t>Spinal Cord</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dirty="0" smtClean="0">
                <a:solidFill>
                  <a:srgbClr val="333333"/>
                </a:solidFill>
                <a:effectLst/>
                <a:latin typeface="proximanova-regular"/>
                <a:ea typeface="Times New Roman" panose="02020603050405020304" pitchFamily="18" charset="0"/>
                <a:cs typeface="Helvetica" panose="020B0604020202020204" pitchFamily="34" charset="0"/>
              </a:rPr>
              <a:t>The </a:t>
            </a:r>
            <a:r>
              <a:rPr lang="en-US" b="1" u="sng" dirty="0" smtClean="0">
                <a:solidFill>
                  <a:srgbClr val="0000FF"/>
                </a:solidFill>
                <a:effectLst/>
                <a:latin typeface="Times New Roman" panose="02020603050405020304" pitchFamily="18" charset="0"/>
                <a:ea typeface="Times New Roman" panose="02020603050405020304" pitchFamily="18" charset="0"/>
                <a:cs typeface="Helvetica" panose="020B0604020202020204" pitchFamily="34" charset="0"/>
                <a:hlinkClick r:id="rId2"/>
              </a:rPr>
              <a:t>spinal cord</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is a long, thin mass of bundled neurons that carries information through the vertebral cavity of the spine beginning at the </a:t>
            </a:r>
            <a:r>
              <a:rPr lang="en-US" b="1" u="sng" dirty="0" smtClean="0">
                <a:solidFill>
                  <a:srgbClr val="0000FF"/>
                </a:solidFill>
                <a:effectLst/>
                <a:latin typeface="Times New Roman" panose="02020603050405020304" pitchFamily="18" charset="0"/>
                <a:ea typeface="Times New Roman" panose="02020603050405020304" pitchFamily="18" charset="0"/>
                <a:cs typeface="Helvetica" panose="020B0604020202020204" pitchFamily="34" charset="0"/>
                <a:hlinkClick r:id="rId3"/>
              </a:rPr>
              <a:t>medulla oblongata</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of the brain on its superior end and continuing inferiorly to the lumbar region of the spine.</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dirty="0" smtClean="0">
                <a:solidFill>
                  <a:srgbClr val="333333"/>
                </a:solidFill>
                <a:effectLst/>
                <a:latin typeface="Helvetica" panose="020B0604020202020204" pitchFamily="34" charset="0"/>
                <a:ea typeface="Times New Roman" panose="02020603050405020304" pitchFamily="18" charset="0"/>
                <a:cs typeface="Helvetica" panose="020B0604020202020204" pitchFamily="34" charset="0"/>
              </a:rPr>
              <a:t>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4088647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marR="0">
              <a:lnSpc>
                <a:spcPct val="107000"/>
              </a:lnSpc>
              <a:spcBef>
                <a:spcPts val="0"/>
              </a:spcBef>
              <a:spcAft>
                <a:spcPts val="800"/>
              </a:spcAft>
            </a:pPr>
            <a:r>
              <a:rPr lang="en-US" sz="3200" b="1" dirty="0" smtClean="0">
                <a:solidFill>
                  <a:srgbClr val="333333"/>
                </a:solidFill>
                <a:effectLst/>
                <a:latin typeface="proximanova-regular"/>
                <a:ea typeface="Times New Roman" panose="02020603050405020304" pitchFamily="18" charset="0"/>
                <a:cs typeface="Helvetica" panose="020B0604020202020204" pitchFamily="34" charset="0"/>
              </a:rPr>
              <a:t>Function the white matter of the spinal cord:</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The main conduit of nerve signals to the body from the brain.</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3200" b="1" dirty="0" smtClean="0">
                <a:solidFill>
                  <a:srgbClr val="333333"/>
                </a:solidFill>
                <a:effectLst/>
                <a:latin typeface="proximanova-regular"/>
                <a:ea typeface="Times New Roman" panose="02020603050405020304" pitchFamily="18" charset="0"/>
                <a:cs typeface="Helvetica" panose="020B0604020202020204" pitchFamily="34" charset="0"/>
              </a:rPr>
              <a:t>Function the </a:t>
            </a:r>
            <a:r>
              <a:rPr lang="en-US" b="1" dirty="0" smtClean="0">
                <a:solidFill>
                  <a:srgbClr val="333333"/>
                </a:solidFill>
                <a:effectLst/>
                <a:latin typeface="proximanova-regular"/>
                <a:ea typeface="Times New Roman" panose="02020603050405020304" pitchFamily="18" charset="0"/>
                <a:cs typeface="Helvetica" panose="020B0604020202020204" pitchFamily="34" charset="0"/>
              </a:rPr>
              <a:t>grey matter </a:t>
            </a:r>
            <a:r>
              <a:rPr lang="en-US" sz="3200" b="1" dirty="0" smtClean="0">
                <a:solidFill>
                  <a:srgbClr val="333333"/>
                </a:solidFill>
                <a:effectLst/>
                <a:latin typeface="proximanova-regular"/>
                <a:ea typeface="Times New Roman" panose="02020603050405020304" pitchFamily="18" charset="0"/>
                <a:cs typeface="Helvetica" panose="020B0604020202020204" pitchFamily="34" charset="0"/>
              </a:rPr>
              <a:t>of the spinal cord:</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r>
              <a:rPr lang="en-US" dirty="0" smtClean="0">
                <a:solidFill>
                  <a:srgbClr val="333333"/>
                </a:solidFill>
                <a:effectLst/>
                <a:latin typeface="proximanova-regular"/>
                <a:ea typeface="Times New Roman" panose="02020603050405020304" pitchFamily="18" charset="0"/>
                <a:cs typeface="Helvetica" panose="020B0604020202020204" pitchFamily="34" charset="0"/>
              </a:rPr>
              <a:t>   Integrates reflexes to stimuli</a:t>
            </a:r>
            <a:endParaRPr lang="en-US" dirty="0"/>
          </a:p>
        </p:txBody>
      </p:sp>
    </p:spTree>
    <p:extLst>
      <p:ext uri="{BB962C8B-B14F-4D97-AF65-F5344CB8AC3E}">
        <p14:creationId xmlns:p14="http://schemas.microsoft.com/office/powerpoint/2010/main" val="40663713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marR="0" algn="ctr">
              <a:lnSpc>
                <a:spcPct val="107000"/>
              </a:lnSpc>
              <a:spcBef>
                <a:spcPts val="0"/>
              </a:spcBef>
              <a:spcAft>
                <a:spcPts val="800"/>
              </a:spcAft>
            </a:pPr>
            <a:r>
              <a:rPr lang="en-US" sz="4800" dirty="0" smtClean="0">
                <a:solidFill>
                  <a:srgbClr val="376085"/>
                </a:solidFill>
                <a:effectLst/>
                <a:latin typeface="proximanova-bold"/>
                <a:ea typeface="Times New Roman" panose="02020603050405020304" pitchFamily="18" charset="0"/>
                <a:cs typeface="Helvetica" panose="020B0604020202020204" pitchFamily="34" charset="0"/>
              </a:rPr>
              <a:t>Nervous System Anatomy</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1125"/>
              </a:spcBef>
              <a:spcAft>
                <a:spcPts val="1125"/>
              </a:spcAft>
            </a:pPr>
            <a:r>
              <a:rPr lang="en-US" sz="4000" dirty="0" smtClean="0">
                <a:solidFill>
                  <a:srgbClr val="376085"/>
                </a:solidFill>
                <a:effectLst/>
                <a:latin typeface="proximanova-bold"/>
                <a:ea typeface="Times New Roman" panose="02020603050405020304" pitchFamily="18" charset="0"/>
                <a:cs typeface="Helvetica" panose="020B0604020202020204" pitchFamily="34" charset="0"/>
              </a:rPr>
              <a:t>Nervous Tissue</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dirty="0" smtClean="0">
                <a:solidFill>
                  <a:srgbClr val="333333"/>
                </a:solidFill>
                <a:effectLst/>
                <a:latin typeface="proximanova-regular"/>
                <a:ea typeface="Times New Roman" panose="02020603050405020304" pitchFamily="18" charset="0"/>
                <a:cs typeface="Helvetica" panose="020B0604020202020204" pitchFamily="34" charset="0"/>
              </a:rPr>
              <a:t>The majority of the nervous system is tissue made up of two classes of cells: </a:t>
            </a:r>
            <a:r>
              <a:rPr lang="en-US" b="1" dirty="0" smtClean="0">
                <a:solidFill>
                  <a:srgbClr val="333333"/>
                </a:solidFill>
                <a:effectLst/>
                <a:latin typeface="proximanova-regular"/>
                <a:ea typeface="Times New Roman" panose="02020603050405020304" pitchFamily="18" charset="0"/>
                <a:cs typeface="Helvetica" panose="020B0604020202020204" pitchFamily="34" charset="0"/>
              </a:rPr>
              <a:t>neurons and neuroglia.</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6851267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marR="0">
              <a:lnSpc>
                <a:spcPct val="107000"/>
              </a:lnSpc>
              <a:spcBef>
                <a:spcPts val="1125"/>
              </a:spcBef>
              <a:spcAft>
                <a:spcPts val="1125"/>
              </a:spcAft>
            </a:pPr>
            <a:r>
              <a:rPr lang="en-US" sz="3200" b="1" dirty="0" smtClean="0">
                <a:solidFill>
                  <a:srgbClr val="376085"/>
                </a:solidFill>
                <a:effectLst/>
                <a:latin typeface="proximanova-bold"/>
                <a:ea typeface="Times New Roman" panose="02020603050405020304" pitchFamily="18" charset="0"/>
                <a:cs typeface="Helvetica" panose="020B0604020202020204" pitchFamily="34" charset="0"/>
              </a:rPr>
              <a:t>Nerves</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r>
              <a:rPr lang="en-US" dirty="0" smtClean="0">
                <a:solidFill>
                  <a:srgbClr val="333333"/>
                </a:solidFill>
                <a:effectLst/>
                <a:latin typeface="proximanova-regular"/>
                <a:ea typeface="Times New Roman" panose="02020603050405020304" pitchFamily="18" charset="0"/>
                <a:cs typeface="Helvetica" panose="020B0604020202020204" pitchFamily="34" charset="0"/>
              </a:rPr>
              <a:t>Nerves are bundles of axons in the peripheral nervous system (PNS) that act as information highways to carry signals between the brain and spinal cord and the rest of the body. Each axon is wrapped in a connective tissue sheath called the </a:t>
            </a:r>
            <a:r>
              <a:rPr lang="en-US" b="1" dirty="0" err="1" smtClean="0">
                <a:solidFill>
                  <a:srgbClr val="333333"/>
                </a:solidFill>
                <a:effectLst/>
                <a:latin typeface="proximanova-regular"/>
                <a:ea typeface="Times New Roman" panose="02020603050405020304" pitchFamily="18" charset="0"/>
                <a:cs typeface="Helvetica" panose="020B0604020202020204" pitchFamily="34" charset="0"/>
              </a:rPr>
              <a:t>endoneurium</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a:t>
            </a:r>
            <a:r>
              <a:rPr lang="en-US" dirty="0" smtClean="0">
                <a:solidFill>
                  <a:srgbClr val="333333"/>
                </a:solidFill>
                <a:effectLst/>
                <a:latin typeface="Helvetica" panose="020B0604020202020204" pitchFamily="34" charset="0"/>
                <a:ea typeface="Times New Roman" panose="02020603050405020304" pitchFamily="18" charset="0"/>
                <a:cs typeface="Helvetica" panose="020B0604020202020204" pitchFamily="34" charset="0"/>
              </a:rPr>
              <a:t> </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The wrapping of nerves with connective tissue helps to </a:t>
            </a:r>
            <a:r>
              <a:rPr lang="en-US" b="1" dirty="0" smtClean="0">
                <a:solidFill>
                  <a:srgbClr val="333333"/>
                </a:solidFill>
                <a:effectLst/>
                <a:latin typeface="proximanova-regular"/>
                <a:ea typeface="Times New Roman" panose="02020603050405020304" pitchFamily="18" charset="0"/>
                <a:cs typeface="Helvetica" panose="020B0604020202020204" pitchFamily="34" charset="0"/>
              </a:rPr>
              <a:t>protect</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the axons and to </a:t>
            </a:r>
            <a:r>
              <a:rPr lang="en-US" b="1" dirty="0" smtClean="0">
                <a:solidFill>
                  <a:srgbClr val="333333"/>
                </a:solidFill>
                <a:effectLst/>
                <a:latin typeface="proximanova-regular"/>
                <a:ea typeface="Times New Roman" panose="02020603050405020304" pitchFamily="18" charset="0"/>
                <a:cs typeface="Helvetica" panose="020B0604020202020204" pitchFamily="34" charset="0"/>
              </a:rPr>
              <a:t>increase</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the speed of their communication within the body.</a:t>
            </a:r>
            <a:endParaRPr lang="en-US" dirty="0"/>
          </a:p>
        </p:txBody>
      </p:sp>
    </p:spTree>
    <p:extLst>
      <p:ext uri="{BB962C8B-B14F-4D97-AF65-F5344CB8AC3E}">
        <p14:creationId xmlns:p14="http://schemas.microsoft.com/office/powerpoint/2010/main" val="21439014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3600" b="1" i="1" dirty="0" smtClean="0">
                <a:solidFill>
                  <a:srgbClr val="333333"/>
                </a:solidFill>
                <a:effectLst/>
                <a:latin typeface="proximanova-regular"/>
                <a:ea typeface="Times New Roman" panose="02020603050405020304" pitchFamily="18" charset="0"/>
                <a:cs typeface="Helvetica" panose="020B0604020202020204" pitchFamily="34" charset="0"/>
              </a:rPr>
              <a:t>Cranial Nerves</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a:t>
            </a:r>
            <a:endParaRPr lang="en-US" sz="2000" dirty="0" smtClean="0">
              <a:solidFill>
                <a:srgbClr val="333333"/>
              </a:solidFill>
              <a:effectLst/>
              <a:latin typeface="Calibri" panose="020F0502020204030204" pitchFamily="34" charset="0"/>
              <a:ea typeface="Calibri" panose="020F0502020204030204" pitchFamily="34" charset="0"/>
              <a:cs typeface="Arial" panose="020B0604020202020204" pitchFamily="34" charset="0"/>
            </a:endParaRPr>
          </a:p>
          <a:p>
            <a:pPr marL="457200" marR="0">
              <a:lnSpc>
                <a:spcPct val="107000"/>
              </a:lnSpc>
              <a:spcBef>
                <a:spcPts val="0"/>
              </a:spcBef>
              <a:spcAft>
                <a:spcPts val="800"/>
              </a:spcAft>
            </a:pP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Extending from the </a:t>
            </a:r>
            <a:r>
              <a:rPr lang="en-US" b="1" dirty="0" smtClean="0">
                <a:solidFill>
                  <a:srgbClr val="333333"/>
                </a:solidFill>
                <a:effectLst/>
                <a:latin typeface="proximanova-regular"/>
                <a:ea typeface="Times New Roman" panose="02020603050405020304" pitchFamily="18" charset="0"/>
                <a:cs typeface="Helvetica" panose="020B0604020202020204" pitchFamily="34" charset="0"/>
              </a:rPr>
              <a:t>inferior</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side of the </a:t>
            </a:r>
            <a:r>
              <a:rPr lang="en-US" b="1" dirty="0" smtClean="0">
                <a:solidFill>
                  <a:srgbClr val="333333"/>
                </a:solidFill>
                <a:effectLst/>
                <a:latin typeface="proximanova-regular"/>
                <a:ea typeface="Times New Roman" panose="02020603050405020304" pitchFamily="18" charset="0"/>
                <a:cs typeface="Helvetica" panose="020B0604020202020204" pitchFamily="34" charset="0"/>
              </a:rPr>
              <a:t>brain</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are </a:t>
            </a:r>
            <a:r>
              <a:rPr lang="en-US" b="1" dirty="0" smtClean="0">
                <a:solidFill>
                  <a:srgbClr val="333333"/>
                </a:solidFill>
                <a:effectLst/>
                <a:latin typeface="proximanova-regular"/>
                <a:ea typeface="Times New Roman" panose="02020603050405020304" pitchFamily="18" charset="0"/>
                <a:cs typeface="Helvetica" panose="020B0604020202020204" pitchFamily="34" charset="0"/>
              </a:rPr>
              <a:t>12 pairs</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of </a:t>
            </a:r>
            <a:r>
              <a:rPr lang="en-US" b="1" dirty="0" smtClean="0">
                <a:solidFill>
                  <a:srgbClr val="333333"/>
                </a:solidFill>
                <a:effectLst/>
                <a:latin typeface="proximanova-regular"/>
                <a:ea typeface="Times New Roman" panose="02020603050405020304" pitchFamily="18" charset="0"/>
                <a:cs typeface="Helvetica" panose="020B0604020202020204" pitchFamily="34" charset="0"/>
              </a:rPr>
              <a:t>cranial nerves</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3247639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marL="0" marR="0">
              <a:lnSpc>
                <a:spcPct val="107000"/>
              </a:lnSpc>
              <a:spcBef>
                <a:spcPts val="1125"/>
              </a:spcBef>
              <a:spcAft>
                <a:spcPts val="1125"/>
              </a:spcAft>
            </a:pPr>
            <a:r>
              <a:rPr lang="en-US" sz="4000" b="1" dirty="0" smtClean="0">
                <a:solidFill>
                  <a:srgbClr val="376085"/>
                </a:solidFill>
                <a:effectLst/>
                <a:latin typeface="proximanova-bold"/>
                <a:ea typeface="Times New Roman" panose="02020603050405020304" pitchFamily="18" charset="0"/>
                <a:cs typeface="Helvetica" panose="020B0604020202020204" pitchFamily="34" charset="0"/>
              </a:rPr>
              <a:t>Meninges</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b="1" dirty="0" smtClean="0">
                <a:solidFill>
                  <a:srgbClr val="333333"/>
                </a:solidFill>
                <a:effectLst/>
                <a:latin typeface="proximanova-regular"/>
                <a:ea typeface="Times New Roman" panose="02020603050405020304" pitchFamily="18" charset="0"/>
                <a:cs typeface="Helvetica" panose="020B0604020202020204" pitchFamily="34" charset="0"/>
              </a:rPr>
              <a:t>The meninges</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are the </a:t>
            </a:r>
            <a:r>
              <a:rPr lang="en-US" b="1" dirty="0" smtClean="0">
                <a:solidFill>
                  <a:srgbClr val="333333"/>
                </a:solidFill>
                <a:effectLst/>
                <a:latin typeface="proximanova-regular"/>
                <a:ea typeface="Times New Roman" panose="02020603050405020304" pitchFamily="18" charset="0"/>
                <a:cs typeface="Helvetica" panose="020B0604020202020204" pitchFamily="34" charset="0"/>
              </a:rPr>
              <a:t>protective coverings</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of the central nervous system (CNS).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3200" b="1" u="sng" dirty="0" smtClean="0">
                <a:solidFill>
                  <a:srgbClr val="333333"/>
                </a:solidFill>
                <a:effectLst/>
                <a:latin typeface="proximanova-regular"/>
                <a:ea typeface="Times New Roman" panose="02020603050405020304" pitchFamily="18" charset="0"/>
                <a:cs typeface="Helvetica" panose="020B0604020202020204" pitchFamily="34" charset="0"/>
              </a:rPr>
              <a:t>They consist of three layers</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3600" b="1" i="1" dirty="0" smtClean="0">
                <a:solidFill>
                  <a:srgbClr val="333333"/>
                </a:solidFill>
                <a:effectLst/>
                <a:latin typeface="proximanova-regular"/>
                <a:ea typeface="Times New Roman" panose="02020603050405020304" pitchFamily="18" charset="0"/>
                <a:cs typeface="Helvetica" panose="020B0604020202020204" pitchFamily="34" charset="0"/>
              </a:rPr>
              <a:t>Dura mater</a:t>
            </a:r>
            <a:r>
              <a:rPr lang="en-US" sz="3600" b="1" dirty="0" smtClean="0">
                <a:solidFill>
                  <a:srgbClr val="333333"/>
                </a:solidFill>
                <a:effectLst/>
                <a:latin typeface="proximanova-regular"/>
                <a:ea typeface="Times New Roman" panose="02020603050405020304" pitchFamily="18" charset="0"/>
                <a:cs typeface="Helvetica" panose="020B0604020202020204" pitchFamily="34" charset="0"/>
              </a:rPr>
              <a:t>.</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The </a:t>
            </a:r>
            <a:r>
              <a:rPr lang="en-US" b="1" u="sng" dirty="0" err="1" smtClean="0">
                <a:solidFill>
                  <a:srgbClr val="0000FF"/>
                </a:solidFill>
                <a:effectLst/>
                <a:latin typeface="Times New Roman" panose="02020603050405020304" pitchFamily="18" charset="0"/>
                <a:ea typeface="Times New Roman" panose="02020603050405020304" pitchFamily="18" charset="0"/>
                <a:cs typeface="Helvetica" panose="020B0604020202020204" pitchFamily="34" charset="0"/>
                <a:hlinkClick r:id="rId2"/>
              </a:rPr>
              <a:t>dura</a:t>
            </a:r>
            <a:r>
              <a:rPr lang="en-US" b="1" u="sng" dirty="0" smtClean="0">
                <a:solidFill>
                  <a:srgbClr val="0000FF"/>
                </a:solidFill>
                <a:effectLst/>
                <a:latin typeface="Times New Roman" panose="02020603050405020304" pitchFamily="18" charset="0"/>
                <a:ea typeface="Times New Roman" panose="02020603050405020304" pitchFamily="18" charset="0"/>
                <a:cs typeface="Helvetica" panose="020B0604020202020204" pitchFamily="34" charset="0"/>
                <a:hlinkClick r:id="rId2"/>
              </a:rPr>
              <a:t> mater</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which means “tough mother,”   most superficial layer of meninges. Made of dense irregular connective tissue, it   Dura mater protects the CNS from external damage </a:t>
            </a:r>
            <a:endParaRPr lang="en-US" sz="2000" dirty="0" smtClean="0">
              <a:solidFill>
                <a:srgbClr val="333333"/>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3600" b="1" i="1" dirty="0" smtClean="0">
                <a:solidFill>
                  <a:srgbClr val="333333"/>
                </a:solidFill>
                <a:effectLst/>
                <a:latin typeface="proximanova-regular"/>
                <a:ea typeface="Times New Roman" panose="02020603050405020304" pitchFamily="18" charset="0"/>
                <a:cs typeface="Helvetica" panose="020B0604020202020204" pitchFamily="34" charset="0"/>
              </a:rPr>
              <a:t>Arachnoid mater</a:t>
            </a:r>
            <a:r>
              <a:rPr lang="en-US" sz="3600" b="1" dirty="0" smtClean="0">
                <a:solidFill>
                  <a:srgbClr val="333333"/>
                </a:solidFill>
                <a:effectLst/>
                <a:latin typeface="proximanova-regular"/>
                <a:ea typeface="Times New Roman" panose="02020603050405020304" pitchFamily="18" charset="0"/>
                <a:cs typeface="Helvetica" panose="020B0604020202020204" pitchFamily="34" charset="0"/>
              </a:rPr>
              <a:t>.</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The </a:t>
            </a:r>
            <a:r>
              <a:rPr lang="en-US" b="1" u="sng" dirty="0" smtClean="0">
                <a:solidFill>
                  <a:srgbClr val="0000FF"/>
                </a:solidFill>
                <a:effectLst/>
                <a:latin typeface="Times New Roman" panose="02020603050405020304" pitchFamily="18" charset="0"/>
                <a:ea typeface="Times New Roman" panose="02020603050405020304" pitchFamily="18" charset="0"/>
                <a:cs typeface="Helvetica" panose="020B0604020202020204" pitchFamily="34" charset="0"/>
                <a:hlinkClick r:id="rId3"/>
              </a:rPr>
              <a:t>arachnoid mater</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which means “spider-like mother,” is much thinner and more delicate than the </a:t>
            </a:r>
            <a:r>
              <a:rPr lang="en-US" dirty="0" err="1" smtClean="0">
                <a:solidFill>
                  <a:srgbClr val="333333"/>
                </a:solidFill>
                <a:effectLst/>
                <a:latin typeface="proximanova-regular"/>
                <a:ea typeface="Times New Roman" panose="02020603050405020304" pitchFamily="18" charset="0"/>
                <a:cs typeface="Helvetica" panose="020B0604020202020204" pitchFamily="34" charset="0"/>
              </a:rPr>
              <a:t>dura</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mater.  </a:t>
            </a:r>
            <a:endParaRPr lang="en-US" sz="2000" dirty="0" smtClean="0">
              <a:solidFill>
                <a:srgbClr val="333333"/>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3600" b="1" i="1" dirty="0" smtClean="0">
                <a:solidFill>
                  <a:srgbClr val="333333"/>
                </a:solidFill>
                <a:effectLst/>
                <a:latin typeface="proximanova-regular"/>
                <a:ea typeface="Times New Roman" panose="02020603050405020304" pitchFamily="18" charset="0"/>
                <a:cs typeface="Helvetica" panose="020B0604020202020204" pitchFamily="34" charset="0"/>
              </a:rPr>
              <a:t>Pia mater</a:t>
            </a:r>
            <a:r>
              <a:rPr lang="en-US" sz="3600" b="1" dirty="0" smtClean="0">
                <a:solidFill>
                  <a:srgbClr val="333333"/>
                </a:solidFill>
                <a:effectLst/>
                <a:latin typeface="proximanova-regular"/>
                <a:ea typeface="Times New Roman" panose="02020603050405020304" pitchFamily="18" charset="0"/>
                <a:cs typeface="Helvetica" panose="020B0604020202020204" pitchFamily="34" charset="0"/>
              </a:rPr>
              <a:t>.</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The </a:t>
            </a:r>
            <a:r>
              <a:rPr lang="en-US" b="1" u="sng" dirty="0" smtClean="0">
                <a:solidFill>
                  <a:srgbClr val="0000FF"/>
                </a:solidFill>
                <a:effectLst/>
                <a:latin typeface="Times New Roman" panose="02020603050405020304" pitchFamily="18" charset="0"/>
                <a:ea typeface="Times New Roman" panose="02020603050405020304" pitchFamily="18" charset="0"/>
                <a:cs typeface="Helvetica" panose="020B0604020202020204" pitchFamily="34" charset="0"/>
                <a:hlinkClick r:id="rId4"/>
              </a:rPr>
              <a:t>pia mater</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which means “tender mother,” is a thin and delicate layer of tissue that rests on the outside of the brain and spinal cord. </a:t>
            </a:r>
            <a:endParaRPr lang="en-US" sz="2000" dirty="0" smtClean="0">
              <a:solidFill>
                <a:srgbClr val="333333"/>
              </a:solidFill>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1290651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marR="0">
              <a:lnSpc>
                <a:spcPct val="107000"/>
              </a:lnSpc>
              <a:spcBef>
                <a:spcPts val="1125"/>
              </a:spcBef>
              <a:spcAft>
                <a:spcPts val="1125"/>
              </a:spcAft>
            </a:pPr>
            <a:r>
              <a:rPr lang="en-US" sz="4000" b="1" dirty="0" smtClean="0">
                <a:solidFill>
                  <a:srgbClr val="376085"/>
                </a:solidFill>
                <a:effectLst/>
                <a:latin typeface="proximanova-bold"/>
                <a:ea typeface="Times New Roman" panose="02020603050405020304" pitchFamily="18" charset="0"/>
                <a:cs typeface="Helvetica" panose="020B0604020202020204" pitchFamily="34" charset="0"/>
              </a:rPr>
              <a:t>Cerebrospinal Fluid</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dirty="0" smtClean="0">
                <a:solidFill>
                  <a:srgbClr val="333333"/>
                </a:solidFill>
                <a:effectLst/>
                <a:latin typeface="proximanova-regular"/>
                <a:ea typeface="Times New Roman" panose="02020603050405020304" pitchFamily="18" charset="0"/>
                <a:cs typeface="Helvetica" panose="020B0604020202020204" pitchFamily="34" charset="0"/>
              </a:rPr>
              <a:t>The space surrounding the organs of the CNS is filled with a clear fluid known as cerebrospinal fluid (CSF). CSF is formed from </a:t>
            </a:r>
            <a:r>
              <a:rPr lang="en-US" b="1" dirty="0" smtClean="0">
                <a:solidFill>
                  <a:srgbClr val="333333"/>
                </a:solidFill>
                <a:effectLst/>
                <a:latin typeface="proximanova-regular"/>
                <a:ea typeface="Times New Roman" panose="02020603050405020304" pitchFamily="18" charset="0"/>
                <a:cs typeface="Helvetica" panose="020B0604020202020204" pitchFamily="34" charset="0"/>
              </a:rPr>
              <a:t>blood plasma</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by special structures called </a:t>
            </a:r>
            <a:r>
              <a:rPr lang="en-US" b="1" u="sng" dirty="0" smtClean="0">
                <a:solidFill>
                  <a:srgbClr val="0000FF"/>
                </a:solidFill>
                <a:effectLst/>
                <a:latin typeface="Times New Roman" panose="02020603050405020304" pitchFamily="18" charset="0"/>
                <a:ea typeface="Times New Roman" panose="02020603050405020304" pitchFamily="18" charset="0"/>
                <a:cs typeface="Helvetica" panose="020B0604020202020204" pitchFamily="34" charset="0"/>
                <a:hlinkClick r:id="rId2"/>
              </a:rPr>
              <a:t>choroid plexuses</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a:t>
            </a:r>
            <a:r>
              <a:rPr lang="en-US" smtClean="0">
                <a:solidFill>
                  <a:srgbClr val="333333"/>
                </a:solidFill>
                <a:effectLst/>
                <a:latin typeface="proximanova-regular"/>
                <a:ea typeface="Times New Roman" panose="02020603050405020304" pitchFamily="18" charset="0"/>
                <a:cs typeface="Helvetica" panose="020B0604020202020204" pitchFamily="34" charset="0"/>
              </a:rPr>
              <a:t>The choroid plexuses contain many capillaries lined with epithelial tissue that </a:t>
            </a:r>
            <a:r>
              <a:rPr lang="en-US" b="1" smtClean="0">
                <a:solidFill>
                  <a:srgbClr val="333333"/>
                </a:solidFill>
                <a:effectLst/>
                <a:latin typeface="proximanova-regular"/>
                <a:ea typeface="Times New Roman" panose="02020603050405020304" pitchFamily="18" charset="0"/>
                <a:cs typeface="Helvetica" panose="020B0604020202020204" pitchFamily="34" charset="0"/>
              </a:rPr>
              <a:t>filters</a:t>
            </a:r>
            <a:r>
              <a:rPr lang="en-US" smtClean="0">
                <a:solidFill>
                  <a:srgbClr val="333333"/>
                </a:solidFill>
                <a:effectLst/>
                <a:latin typeface="proximanova-regular"/>
                <a:ea typeface="Times New Roman" panose="02020603050405020304" pitchFamily="18" charset="0"/>
                <a:cs typeface="Helvetica" panose="020B0604020202020204" pitchFamily="34" charset="0"/>
              </a:rPr>
              <a:t> blood plasma and </a:t>
            </a:r>
            <a:r>
              <a:rPr lang="en-US" b="1" smtClean="0">
                <a:solidFill>
                  <a:srgbClr val="333333"/>
                </a:solidFill>
                <a:effectLst/>
                <a:latin typeface="proximanova-regular"/>
                <a:ea typeface="Times New Roman" panose="02020603050405020304" pitchFamily="18" charset="0"/>
                <a:cs typeface="Helvetica" panose="020B0604020202020204" pitchFamily="34" charset="0"/>
              </a:rPr>
              <a:t>allows</a:t>
            </a:r>
            <a:r>
              <a:rPr lang="en-US" smtClean="0">
                <a:solidFill>
                  <a:srgbClr val="333333"/>
                </a:solidFill>
                <a:effectLst/>
                <a:latin typeface="proximanova-regular"/>
                <a:ea typeface="Times New Roman" panose="02020603050405020304" pitchFamily="18" charset="0"/>
                <a:cs typeface="Helvetica" panose="020B0604020202020204" pitchFamily="34" charset="0"/>
              </a:rPr>
              <a:t> the filtered fluid to enter the space around the brain.  </a:t>
            </a:r>
            <a:endParaRPr lang="en-US" sz="2000" smtClean="0">
              <a:effectLst/>
              <a:latin typeface="Calibri" panose="020F0502020204030204" pitchFamily="34" charset="0"/>
              <a:ea typeface="Calibri" panose="020F0502020204030204" pitchFamily="34" charset="0"/>
              <a:cs typeface="Arial" panose="020B0604020202020204" pitchFamily="34" charset="0"/>
            </a:endParaRPr>
          </a:p>
          <a:p>
            <a:endParaRPr lang="en-US"/>
          </a:p>
        </p:txBody>
      </p:sp>
    </p:spTree>
    <p:extLst>
      <p:ext uri="{BB962C8B-B14F-4D97-AF65-F5344CB8AC3E}">
        <p14:creationId xmlns:p14="http://schemas.microsoft.com/office/powerpoint/2010/main" val="1977317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0" marR="0">
              <a:lnSpc>
                <a:spcPct val="107000"/>
              </a:lnSpc>
              <a:spcBef>
                <a:spcPts val="1125"/>
              </a:spcBef>
              <a:spcAft>
                <a:spcPts val="1125"/>
              </a:spcAft>
            </a:pPr>
            <a:r>
              <a:rPr lang="en-US" b="1" dirty="0" smtClean="0">
                <a:solidFill>
                  <a:srgbClr val="376085"/>
                </a:solidFill>
                <a:effectLst/>
                <a:latin typeface="proximanova-bold"/>
                <a:ea typeface="Times New Roman" panose="02020603050405020304" pitchFamily="18" charset="0"/>
                <a:cs typeface="Helvetica" panose="020B0604020202020204" pitchFamily="34" charset="0"/>
              </a:rPr>
              <a:t>Neurons:</a:t>
            </a:r>
            <a:r>
              <a:rPr lang="en-US" sz="2400" dirty="0" smtClean="0">
                <a:effectLst/>
                <a:latin typeface="Calibri" panose="020F0502020204030204" pitchFamily="34" charset="0"/>
                <a:ea typeface="Calibri" panose="020F0502020204030204" pitchFamily="34" charset="0"/>
                <a:cs typeface="Arial" panose="020B0604020202020204" pitchFamily="34" charset="0"/>
              </a:rPr>
              <a:t/>
            </a:r>
            <a:br>
              <a:rPr lang="en-US" sz="2400" dirty="0" smtClean="0">
                <a:effectLst/>
                <a:latin typeface="Calibri" panose="020F0502020204030204" pitchFamily="34" charset="0"/>
                <a:ea typeface="Calibri" panose="020F0502020204030204" pitchFamily="34" charset="0"/>
                <a:cs typeface="Arial" panose="020B0604020202020204" pitchFamily="34" charset="0"/>
              </a:rPr>
            </a:br>
            <a:endParaRPr lang="en-US" dirty="0"/>
          </a:p>
        </p:txBody>
      </p:sp>
      <p:pic>
        <p:nvPicPr>
          <p:cNvPr id="4" name="irc_mi" descr="Related image">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229193" y="2696750"/>
            <a:ext cx="9308892" cy="3734030"/>
          </a:xfrm>
          <a:prstGeom prst="rect">
            <a:avLst/>
          </a:prstGeom>
          <a:noFill/>
          <a:ln>
            <a:noFill/>
          </a:ln>
        </p:spPr>
      </p:pic>
    </p:spTree>
    <p:extLst>
      <p:ext uri="{BB962C8B-B14F-4D97-AF65-F5344CB8AC3E}">
        <p14:creationId xmlns:p14="http://schemas.microsoft.com/office/powerpoint/2010/main" val="85769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marR="0">
              <a:lnSpc>
                <a:spcPct val="107000"/>
              </a:lnSpc>
              <a:spcBef>
                <a:spcPts val="0"/>
              </a:spcBef>
              <a:spcAft>
                <a:spcPts val="800"/>
              </a:spcAft>
            </a:pPr>
            <a:r>
              <a:rPr lang="en-US" b="1" dirty="0" smtClean="0">
                <a:solidFill>
                  <a:srgbClr val="333333"/>
                </a:solidFill>
                <a:effectLst/>
                <a:latin typeface="proximanova-regular"/>
                <a:ea typeface="Times New Roman" panose="02020603050405020304" pitchFamily="18" charset="0"/>
                <a:cs typeface="Helvetica" panose="020B0604020202020204" pitchFamily="34" charset="0"/>
              </a:rPr>
              <a:t>There are 3 basic classes of neurons:   </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b="1" dirty="0" smtClean="0">
                <a:solidFill>
                  <a:srgbClr val="333333"/>
                </a:solidFill>
                <a:effectLst/>
                <a:latin typeface="proximanova-regular"/>
                <a:ea typeface="Times New Roman" panose="02020603050405020304" pitchFamily="18" charset="0"/>
                <a:cs typeface="Helvetica" panose="020B0604020202020204" pitchFamily="34" charset="0"/>
              </a:rPr>
              <a:t>Afferent neurons</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b="1" dirty="0" smtClean="0">
                <a:solidFill>
                  <a:srgbClr val="333333"/>
                </a:solidFill>
                <a:effectLst/>
                <a:latin typeface="proximanova-regular"/>
                <a:ea typeface="Times New Roman" panose="02020603050405020304" pitchFamily="18" charset="0"/>
                <a:cs typeface="Helvetica" panose="020B0604020202020204" pitchFamily="34" charset="0"/>
              </a:rPr>
              <a:t>Efferent neurons</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Font typeface="+mj-lt"/>
              <a:buAutoNum type="arabicPeriod"/>
            </a:pPr>
            <a:r>
              <a:rPr lang="en-US" b="1" dirty="0" smtClean="0">
                <a:solidFill>
                  <a:srgbClr val="333333"/>
                </a:solidFill>
                <a:effectLst/>
                <a:latin typeface="proximanova-regular"/>
                <a:ea typeface="Times New Roman" panose="02020603050405020304" pitchFamily="18" charset="0"/>
                <a:cs typeface="Helvetica" panose="020B0604020202020204" pitchFamily="34" charset="0"/>
              </a:rPr>
              <a:t>Interneurons</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pic>
        <p:nvPicPr>
          <p:cNvPr id="4" name="irc_mi" descr="Image result for ‪efferent nerve picture‬‏">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3339840" y="4300615"/>
            <a:ext cx="6568658" cy="1876348"/>
          </a:xfrm>
          <a:prstGeom prst="rect">
            <a:avLst/>
          </a:prstGeom>
          <a:noFill/>
          <a:ln>
            <a:noFill/>
          </a:ln>
        </p:spPr>
      </p:pic>
    </p:spTree>
    <p:extLst>
      <p:ext uri="{BB962C8B-B14F-4D97-AF65-F5344CB8AC3E}">
        <p14:creationId xmlns:p14="http://schemas.microsoft.com/office/powerpoint/2010/main" val="1100005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0" marR="0">
              <a:lnSpc>
                <a:spcPct val="107000"/>
              </a:lnSpc>
              <a:spcBef>
                <a:spcPts val="1125"/>
              </a:spcBef>
              <a:spcAft>
                <a:spcPts val="1125"/>
              </a:spcAft>
            </a:pPr>
            <a:r>
              <a:rPr lang="en-US" b="1" dirty="0" smtClean="0">
                <a:solidFill>
                  <a:srgbClr val="376085"/>
                </a:solidFill>
                <a:effectLst/>
                <a:latin typeface="proximanova-bold"/>
                <a:ea typeface="Times New Roman" panose="02020603050405020304" pitchFamily="18" charset="0"/>
                <a:cs typeface="Helvetica" panose="020B0604020202020204" pitchFamily="34" charset="0"/>
              </a:rPr>
              <a:t>Neuroglia:</a:t>
            </a:r>
            <a:r>
              <a:rPr lang="en-US" sz="2400" dirty="0" smtClean="0">
                <a:effectLst/>
                <a:latin typeface="Calibri" panose="020F0502020204030204" pitchFamily="34" charset="0"/>
                <a:ea typeface="Calibri" panose="020F0502020204030204" pitchFamily="34" charset="0"/>
                <a:cs typeface="Arial" panose="020B0604020202020204" pitchFamily="34" charset="0"/>
              </a:rPr>
              <a:t/>
            </a:r>
            <a:br>
              <a:rPr lang="en-US" sz="2400" dirty="0" smtClean="0">
                <a:effectLst/>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p:cNvSpPr>
            <a:spLocks noGrp="1"/>
          </p:cNvSpPr>
          <p:nvPr>
            <p:ph idx="1"/>
          </p:nvPr>
        </p:nvSpPr>
        <p:spPr/>
        <p:txBody>
          <a:bodyPr/>
          <a:lstStyle/>
          <a:p>
            <a:pPr marL="0" marR="0">
              <a:lnSpc>
                <a:spcPct val="107000"/>
              </a:lnSpc>
              <a:spcBef>
                <a:spcPts val="0"/>
              </a:spcBef>
              <a:spcAft>
                <a:spcPts val="800"/>
              </a:spcAft>
            </a:pPr>
            <a:r>
              <a:rPr lang="en-US" sz="3600" b="1" dirty="0" smtClean="0">
                <a:solidFill>
                  <a:srgbClr val="333333"/>
                </a:solidFill>
                <a:effectLst/>
                <a:latin typeface="proximanova-regular"/>
                <a:ea typeface="Times New Roman" panose="02020603050405020304" pitchFamily="18" charset="0"/>
                <a:cs typeface="Helvetica" panose="020B0604020202020204" pitchFamily="34" charset="0"/>
              </a:rPr>
              <a:t>Function:</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dirty="0" smtClean="0">
                <a:solidFill>
                  <a:srgbClr val="333333"/>
                </a:solidFill>
                <a:effectLst/>
                <a:latin typeface="proximanova-regular"/>
                <a:ea typeface="Times New Roman" panose="02020603050405020304" pitchFamily="18" charset="0"/>
                <a:cs typeface="Helvetica" panose="020B0604020202020204" pitchFamily="34" charset="0"/>
              </a:rPr>
              <a:t>that protect</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dirty="0" smtClean="0">
                <a:solidFill>
                  <a:srgbClr val="333333"/>
                </a:solidFill>
                <a:effectLst/>
                <a:latin typeface="proximanova-regular"/>
                <a:ea typeface="Times New Roman" panose="02020603050405020304" pitchFamily="18" charset="0"/>
                <a:cs typeface="Helvetica" panose="020B0604020202020204" pitchFamily="34" charset="0"/>
              </a:rPr>
              <a:t>feed</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dirty="0" smtClean="0">
                <a:solidFill>
                  <a:srgbClr val="333333"/>
                </a:solidFill>
                <a:effectLst/>
                <a:latin typeface="proximanova-regular"/>
                <a:ea typeface="Times New Roman" panose="02020603050405020304" pitchFamily="18" charset="0"/>
                <a:cs typeface="Helvetica" panose="020B0604020202020204" pitchFamily="34" charset="0"/>
              </a:rPr>
              <a:t>insulate the neuron</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Maintaining a functional nervous system.</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R="0" indent="0">
              <a:lnSpc>
                <a:spcPct val="107000"/>
              </a:lnSpc>
              <a:spcBef>
                <a:spcPts val="0"/>
              </a:spcBef>
              <a:spcAft>
                <a:spcPts val="800"/>
              </a:spcAft>
              <a:buNone/>
            </a:pP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1010990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457200" marR="0">
              <a:lnSpc>
                <a:spcPct val="107000"/>
              </a:lnSpc>
              <a:spcBef>
                <a:spcPts val="0"/>
              </a:spcBef>
              <a:spcAft>
                <a:spcPts val="0"/>
              </a:spcAft>
            </a:pPr>
            <a:r>
              <a:rPr lang="en-US" b="1" dirty="0" smtClean="0">
                <a:solidFill>
                  <a:srgbClr val="333333"/>
                </a:solidFill>
                <a:effectLst/>
                <a:latin typeface="proximanova-regular"/>
                <a:ea typeface="Times New Roman" panose="02020603050405020304" pitchFamily="18" charset="0"/>
                <a:cs typeface="Helvetica" panose="020B0604020202020204" pitchFamily="34" charset="0"/>
              </a:rPr>
              <a:t>Nervous System Composed</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mj-lt"/>
              <a:buAutoNum type="arabicPeriod"/>
            </a:pPr>
            <a:r>
              <a:rPr lang="en-US" dirty="0" smtClean="0">
                <a:solidFill>
                  <a:srgbClr val="333333"/>
                </a:solidFill>
                <a:effectLst/>
                <a:latin typeface="proximanova-regular"/>
                <a:ea typeface="Times New Roman" panose="02020603050405020304" pitchFamily="18" charset="0"/>
                <a:cs typeface="Helvetica" panose="020B0604020202020204" pitchFamily="34" charset="0"/>
              </a:rPr>
              <a:t>Central nervous system</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Font typeface="+mj-lt"/>
              <a:buAutoNum type="arabicPeriod"/>
            </a:pPr>
            <a:r>
              <a:rPr lang="en-US" dirty="0" smtClean="0">
                <a:solidFill>
                  <a:srgbClr val="333333"/>
                </a:solidFill>
                <a:effectLst/>
                <a:latin typeface="proximanova-regular"/>
                <a:ea typeface="Times New Roman" panose="02020603050405020304" pitchFamily="18" charset="0"/>
                <a:cs typeface="Helvetica" panose="020B0604020202020204" pitchFamily="34" charset="0"/>
              </a:rPr>
              <a:t>Peripheral nervous system</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066081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0" marR="0">
              <a:lnSpc>
                <a:spcPct val="107000"/>
              </a:lnSpc>
              <a:spcBef>
                <a:spcPts val="0"/>
              </a:spcBef>
              <a:spcAft>
                <a:spcPts val="800"/>
              </a:spcAft>
            </a:pPr>
            <a:r>
              <a:rPr lang="en-US" dirty="0" smtClean="0">
                <a:solidFill>
                  <a:srgbClr val="333333"/>
                </a:solidFill>
                <a:effectLst/>
                <a:latin typeface="proximanova-regular"/>
                <a:ea typeface="Times New Roman" panose="02020603050405020304" pitchFamily="18" charset="0"/>
                <a:cs typeface="Helvetica" panose="020B0604020202020204" pitchFamily="34" charset="0"/>
              </a:rPr>
              <a:t>Types of glia cell in nervous system</a:t>
            </a:r>
            <a:r>
              <a:rPr lang="en-US" sz="3600" dirty="0" smtClean="0">
                <a:effectLst/>
                <a:latin typeface="Calibri" panose="020F0502020204030204" pitchFamily="34" charset="0"/>
                <a:ea typeface="Calibri" panose="020F0502020204030204" pitchFamily="34" charset="0"/>
                <a:cs typeface="Arial" panose="020B0604020202020204" pitchFamily="34" charset="0"/>
              </a:rPr>
              <a:t/>
            </a:r>
            <a:br>
              <a:rPr lang="en-US" sz="3600" dirty="0" smtClean="0">
                <a:effectLst/>
                <a:latin typeface="Calibri" panose="020F0502020204030204" pitchFamily="34" charset="0"/>
                <a:ea typeface="Calibri" panose="020F0502020204030204" pitchFamily="34" charset="0"/>
                <a:cs typeface="Arial" panose="020B0604020202020204" pitchFamily="34" charset="0"/>
              </a:rPr>
            </a:br>
            <a:endParaRPr lang="en-US" dirty="0"/>
          </a:p>
        </p:txBody>
      </p:sp>
      <p:pic>
        <p:nvPicPr>
          <p:cNvPr id="4" name="Content Placeholder 3" descr="C:\Users\Dr Mahdi\Desktop\neuroglia_med[1].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84026" y="2972594"/>
            <a:ext cx="8355299" cy="3623078"/>
          </a:xfrm>
          <a:prstGeom prst="rect">
            <a:avLst/>
          </a:prstGeom>
          <a:noFill/>
          <a:ln>
            <a:noFill/>
          </a:ln>
        </p:spPr>
      </p:pic>
    </p:spTree>
    <p:extLst>
      <p:ext uri="{BB962C8B-B14F-4D97-AF65-F5344CB8AC3E}">
        <p14:creationId xmlns:p14="http://schemas.microsoft.com/office/powerpoint/2010/main" val="30970923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0" marR="0">
              <a:lnSpc>
                <a:spcPct val="107000"/>
              </a:lnSpc>
              <a:spcBef>
                <a:spcPts val="1125"/>
              </a:spcBef>
              <a:spcAft>
                <a:spcPts val="1125"/>
              </a:spcAft>
            </a:pPr>
            <a:r>
              <a:rPr lang="en-US" b="1" dirty="0" smtClean="0">
                <a:solidFill>
                  <a:srgbClr val="376085"/>
                </a:solidFill>
                <a:effectLst/>
                <a:latin typeface="proximanova-bold"/>
                <a:ea typeface="Times New Roman" panose="02020603050405020304" pitchFamily="18" charset="0"/>
                <a:cs typeface="Helvetica" panose="020B0604020202020204" pitchFamily="34" charset="0"/>
              </a:rPr>
              <a:t>Brain</a:t>
            </a:r>
            <a:r>
              <a:rPr lang="en-US" sz="2000" dirty="0" smtClean="0">
                <a:effectLst/>
                <a:latin typeface="Calibri" panose="020F0502020204030204" pitchFamily="34" charset="0"/>
                <a:ea typeface="Calibri" panose="020F0502020204030204" pitchFamily="34" charset="0"/>
                <a:cs typeface="Arial" panose="020B0604020202020204" pitchFamily="34" charset="0"/>
              </a:rPr>
              <a:t/>
            </a:r>
            <a:br>
              <a:rPr lang="en-US" sz="2000" dirty="0" smtClean="0">
                <a:effectLst/>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p:cNvSpPr>
            <a:spLocks noGrp="1"/>
          </p:cNvSpPr>
          <p:nvPr>
            <p:ph idx="1"/>
          </p:nvPr>
        </p:nvSpPr>
        <p:spPr/>
        <p:txBody>
          <a:bodyPr/>
          <a:lstStyle/>
          <a:p>
            <a:pPr marL="0" marR="0">
              <a:lnSpc>
                <a:spcPct val="107000"/>
              </a:lnSpc>
              <a:spcBef>
                <a:spcPts val="0"/>
              </a:spcBef>
              <a:spcAft>
                <a:spcPts val="800"/>
              </a:spcAft>
            </a:pPr>
            <a:r>
              <a:rPr lang="en-US" dirty="0" smtClean="0">
                <a:solidFill>
                  <a:srgbClr val="333333"/>
                </a:solidFill>
                <a:effectLst/>
                <a:latin typeface="proximanova-regular"/>
                <a:ea typeface="Times New Roman" panose="02020603050405020304" pitchFamily="18" charset="0"/>
                <a:cs typeface="Helvetica" panose="020B0604020202020204" pitchFamily="34" charset="0"/>
              </a:rPr>
              <a:t>The </a:t>
            </a:r>
            <a:r>
              <a:rPr lang="en-US" b="1" u="sng" dirty="0" smtClean="0">
                <a:solidFill>
                  <a:srgbClr val="0000FF"/>
                </a:solidFill>
                <a:effectLst/>
                <a:latin typeface="Times New Roman" panose="02020603050405020304" pitchFamily="18" charset="0"/>
                <a:ea typeface="Times New Roman" panose="02020603050405020304" pitchFamily="18" charset="0"/>
                <a:cs typeface="Helvetica" panose="020B0604020202020204" pitchFamily="34" charset="0"/>
                <a:hlinkClick r:id="rId2"/>
              </a:rPr>
              <a:t>brain</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a soft, wrinkled organ that weighs about 3 pounds, is located inside the cranial cavity, where the </a:t>
            </a:r>
            <a:r>
              <a:rPr lang="en-US" b="1" u="sng" dirty="0" smtClean="0">
                <a:solidFill>
                  <a:srgbClr val="0000FF"/>
                </a:solidFill>
                <a:effectLst/>
                <a:latin typeface="Times New Roman" panose="02020603050405020304" pitchFamily="18" charset="0"/>
                <a:ea typeface="Times New Roman" panose="02020603050405020304" pitchFamily="18" charset="0"/>
                <a:cs typeface="Helvetica" panose="020B0604020202020204" pitchFamily="34" charset="0"/>
                <a:hlinkClick r:id="rId3"/>
              </a:rPr>
              <a:t>bones of the skull</a:t>
            </a:r>
            <a:r>
              <a:rPr lang="en-US" dirty="0" smtClean="0">
                <a:solidFill>
                  <a:srgbClr val="333333"/>
                </a:solidFill>
                <a:effectLst/>
                <a:latin typeface="proximanova-regular"/>
                <a:ea typeface="Times New Roman" panose="02020603050405020304" pitchFamily="18" charset="0"/>
                <a:cs typeface="Helvetica" panose="020B0604020202020204" pitchFamily="34" charset="0"/>
              </a:rPr>
              <a:t> surround and protect it. The approximately 100 billion neurons of the brain form the main control center of the body.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9165585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333333"/>
                </a:solidFill>
                <a:effectLst/>
                <a:latin typeface="proximanova-regular"/>
                <a:ea typeface="Times New Roman" panose="02020603050405020304" pitchFamily="18" charset="0"/>
                <a:cs typeface="Helvetica" panose="020B0604020202020204" pitchFamily="34" charset="0"/>
              </a:rPr>
              <a:t>The central nervous system (CNS) composed from:</a:t>
            </a:r>
            <a:endParaRPr lang="en-US" dirty="0"/>
          </a:p>
        </p:txBody>
      </p:sp>
      <p:sp>
        <p:nvSpPr>
          <p:cNvPr id="3" name="Content Placeholder 2"/>
          <p:cNvSpPr>
            <a:spLocks noGrp="1"/>
          </p:cNvSpPr>
          <p:nvPr>
            <p:ph idx="1"/>
          </p:nvPr>
        </p:nvSpPr>
        <p:spPr/>
        <p:txBody>
          <a:bodyPr/>
          <a:lstStyle/>
          <a:p>
            <a:pPr marL="342900" lvl="0" indent="-342900">
              <a:lnSpc>
                <a:spcPct val="107000"/>
              </a:lnSpc>
              <a:spcBef>
                <a:spcPts val="0"/>
              </a:spcBef>
              <a:buFont typeface="+mj-lt"/>
              <a:buAutoNum type="arabicPeriod"/>
            </a:pPr>
            <a:r>
              <a:rPr lang="en-US" b="1" dirty="0" smtClean="0">
                <a:solidFill>
                  <a:srgbClr val="333333"/>
                </a:solidFill>
                <a:effectLst/>
                <a:latin typeface="proximanova-regular"/>
                <a:ea typeface="Times New Roman" panose="02020603050405020304" pitchFamily="18" charset="0"/>
                <a:cs typeface="Helvetica" panose="020B0604020202020204" pitchFamily="34" charset="0"/>
              </a:rPr>
              <a:t>The Brain</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Font typeface="+mj-lt"/>
              <a:buAutoNum type="arabicPeriod"/>
            </a:pPr>
            <a:r>
              <a:rPr lang="en-US" b="1" dirty="0" smtClean="0">
                <a:solidFill>
                  <a:srgbClr val="333333"/>
                </a:solidFill>
                <a:effectLst/>
                <a:latin typeface="proximanova-regular"/>
                <a:ea typeface="Times New Roman" panose="02020603050405020304" pitchFamily="18" charset="0"/>
                <a:cs typeface="Helvetica" panose="020B0604020202020204" pitchFamily="34" charset="0"/>
              </a:rPr>
              <a:t>The Spinal Cord</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2218884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476</Words>
  <Application>Microsoft Office PowerPoint</Application>
  <PresentationFormat>ملء الشاشة</PresentationFormat>
  <Paragraphs>76</Paragraphs>
  <Slides>23</Slides>
  <Notes>0</Notes>
  <HiddenSlides>0</HiddenSlides>
  <MMClips>0</MMClips>
  <ScaleCrop>false</ScaleCrop>
  <HeadingPairs>
    <vt:vector size="6" baseType="variant">
      <vt:variant>
        <vt:lpstr>الخطوط المستخدمة</vt:lpstr>
      </vt:variant>
      <vt:variant>
        <vt:i4>9</vt:i4>
      </vt:variant>
      <vt:variant>
        <vt:lpstr>نسق</vt:lpstr>
      </vt:variant>
      <vt:variant>
        <vt:i4>2</vt:i4>
      </vt:variant>
      <vt:variant>
        <vt:lpstr>عناوين الشرائح</vt:lpstr>
      </vt:variant>
      <vt:variant>
        <vt:i4>23</vt:i4>
      </vt:variant>
    </vt:vector>
  </HeadingPairs>
  <TitlesOfParts>
    <vt:vector size="34" baseType="lpstr">
      <vt:lpstr>Arial</vt:lpstr>
      <vt:lpstr>Book Antiqua</vt:lpstr>
      <vt:lpstr>Calibri</vt:lpstr>
      <vt:lpstr>Calibri Light</vt:lpstr>
      <vt:lpstr>Helvetica</vt:lpstr>
      <vt:lpstr>proximanova-bold</vt:lpstr>
      <vt:lpstr>proximanova-regular</vt:lpstr>
      <vt:lpstr>Symbol</vt:lpstr>
      <vt:lpstr>Times New Roman</vt:lpstr>
      <vt:lpstr>Office Theme</vt:lpstr>
      <vt:lpstr>1_Office Theme</vt:lpstr>
      <vt:lpstr>Nervous System Anatomy    </vt:lpstr>
      <vt:lpstr>عرض تقديمي في PowerPoint</vt:lpstr>
      <vt:lpstr>Neurons: </vt:lpstr>
      <vt:lpstr>عرض تقديمي في PowerPoint</vt:lpstr>
      <vt:lpstr>Neuroglia: </vt:lpstr>
      <vt:lpstr>عرض تقديمي في PowerPoint</vt:lpstr>
      <vt:lpstr>Types of glia cell in nervous system </vt:lpstr>
      <vt:lpstr>Brain </vt:lpstr>
      <vt:lpstr>The central nervous system (CNS) composed from:</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Mahdi</dc:creator>
  <cp:lastModifiedBy>FUJISU</cp:lastModifiedBy>
  <cp:revision>3</cp:revision>
  <dcterms:created xsi:type="dcterms:W3CDTF">2018-11-24T14:03:26Z</dcterms:created>
  <dcterms:modified xsi:type="dcterms:W3CDTF">2018-11-25T08:58:12Z</dcterms:modified>
</cp:coreProperties>
</file>